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37" r:id="rId2"/>
    <p:sldId id="443" r:id="rId3"/>
    <p:sldId id="444" r:id="rId4"/>
    <p:sldId id="445" r:id="rId5"/>
    <p:sldId id="416" r:id="rId6"/>
    <p:sldId id="439" r:id="rId7"/>
    <p:sldId id="440" r:id="rId8"/>
    <p:sldId id="441" r:id="rId9"/>
    <p:sldId id="442" r:id="rId10"/>
    <p:sldId id="417" r:id="rId11"/>
    <p:sldId id="429" r:id="rId12"/>
    <p:sldId id="430" r:id="rId13"/>
    <p:sldId id="432" r:id="rId14"/>
    <p:sldId id="433" r:id="rId15"/>
    <p:sldId id="436" r:id="rId16"/>
    <p:sldId id="434" r:id="rId17"/>
    <p:sldId id="435" r:id="rId18"/>
    <p:sldId id="438" r:id="rId19"/>
    <p:sldId id="345" r:id="rId20"/>
    <p:sldId id="384" r:id="rId21"/>
    <p:sldId id="427" r:id="rId22"/>
    <p:sldId id="382" r:id="rId23"/>
    <p:sldId id="346" r:id="rId24"/>
    <p:sldId id="34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7C3"/>
    <a:srgbClr val="61A6E5"/>
    <a:srgbClr val="F0918E"/>
    <a:srgbClr val="00205F"/>
    <a:srgbClr val="003A9D"/>
    <a:srgbClr val="EEBAF5"/>
    <a:srgbClr val="C1FFED"/>
    <a:srgbClr val="F9B3B9"/>
    <a:srgbClr val="BD7262"/>
    <a:srgbClr val="8AD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7"/>
    <p:restoredTop sz="93701"/>
  </p:normalViewPr>
  <p:slideViewPr>
    <p:cSldViewPr snapToGrid="0" snapToObjects="1">
      <p:cViewPr varScale="1">
        <p:scale>
          <a:sx n="86" d="100"/>
          <a:sy n="86" d="100"/>
        </p:scale>
        <p:origin x="90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1104" y="168"/>
      </p:cViewPr>
      <p:guideLst>
        <p:guide orient="horz" pos="2880"/>
        <p:guide pos="2160"/>
        <p:guide orient="horz" pos="2159"/>
        <p:guide pos="381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53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85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0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pPr/>
              <a:t>2017-05-08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1404" y="4598685"/>
            <a:ext cx="521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</a:rPr>
              <a:t>팀</a:t>
            </a:r>
            <a:r>
              <a:rPr lang="ko-KR" altLang="en-US" sz="8800" dirty="0"/>
              <a:t> </a:t>
            </a:r>
            <a:r>
              <a:rPr lang="ko-KR" altLang="en-US" sz="8800" dirty="0" err="1"/>
              <a:t>편돌이</a:t>
            </a:r>
            <a:endParaRPr lang="ko-KR" altLang="en-US" sz="8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667" t="4558" r="16667" b="29146"/>
          <a:stretch/>
        </p:blipFill>
        <p:spPr>
          <a:xfrm>
            <a:off x="3048000" y="0"/>
            <a:ext cx="6096000" cy="454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9708" y="6057309"/>
            <a:ext cx="1056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rgbClr val="00B0F0"/>
                </a:solidFill>
              </a:rPr>
              <a:t>팀장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김형준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서버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신창섭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기획 </a:t>
            </a:r>
            <a:r>
              <a:rPr lang="en-US" altLang="ko-KR" b="1" dirty="0">
                <a:solidFill>
                  <a:schemeClr val="accent5"/>
                </a:solidFill>
              </a:rPr>
              <a:t>&amp; </a:t>
            </a:r>
            <a:r>
              <a:rPr lang="ko-KR" altLang="en-US" b="1" dirty="0">
                <a:solidFill>
                  <a:schemeClr val="accent5"/>
                </a:solidFill>
              </a:rPr>
              <a:t>그래픽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엔컴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허지훈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홍승필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5"/>
                </a:solidFill>
              </a:rPr>
              <a:t>클라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겜공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308" y="46624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</a:rPr>
              <a:t>지도교수</a:t>
            </a:r>
            <a:endParaRPr lang="en-US" altLang="ko-KR" sz="4000" dirty="0">
              <a:solidFill>
                <a:schemeClr val="bg1">
                  <a:lumMod val="75000"/>
                </a:schemeClr>
              </a:solidFill>
            </a:endParaRPr>
          </a:p>
          <a:p>
            <a:pPr algn="dist"/>
            <a:r>
              <a:rPr lang="ko-KR" altLang="en-US" sz="4000" b="1" dirty="0" err="1">
                <a:solidFill>
                  <a:schemeClr val="bg1">
                    <a:lumMod val="50000"/>
                  </a:schemeClr>
                </a:solidFill>
              </a:rPr>
              <a:t>정내훈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60811" y="4662405"/>
            <a:ext cx="3058835" cy="132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김홍일 </a:t>
            </a:r>
            <a:r>
              <a:rPr lang="ko-KR" altLang="en-US" dirty="0" err="1">
                <a:solidFill>
                  <a:schemeClr val="tx1"/>
                </a:solidFill>
              </a:rPr>
              <a:t>븅신아</a:t>
            </a:r>
            <a:r>
              <a:rPr lang="ko-KR" altLang="en-US" dirty="0">
                <a:solidFill>
                  <a:schemeClr val="tx1"/>
                </a:solidFill>
              </a:rPr>
              <a:t> 나대지마라</a:t>
            </a:r>
          </a:p>
        </p:txBody>
      </p:sp>
    </p:spTree>
    <p:extLst>
      <p:ext uri="{BB962C8B-B14F-4D97-AF65-F5344CB8AC3E}">
        <p14:creationId xmlns:p14="http://schemas.microsoft.com/office/powerpoint/2010/main" val="8899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기본 조작 방식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예정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464457" y="187243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4449" y="1875747"/>
            <a:ext cx="179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3149600" y="188951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592" y="189282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기본 공격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최대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연속 콤보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464457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D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1354449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2244441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Q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134433" y="2926482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W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39592" y="2948861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스킬 공격</a:t>
            </a:r>
          </a:p>
        </p:txBody>
      </p:sp>
      <p:sp>
        <p:nvSpPr>
          <p:cNvPr id="40" name="사각형: 둥근 모서리 39"/>
          <p:cNvSpPr/>
          <p:nvPr/>
        </p:nvSpPr>
        <p:spPr>
          <a:xfrm>
            <a:off x="464457" y="4053103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4449" y="4056417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궁극기</a:t>
            </a:r>
            <a:r>
              <a:rPr lang="ko-KR" altLang="en-US" sz="40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464457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/>
          <p:cNvSpPr/>
          <p:nvPr/>
        </p:nvSpPr>
        <p:spPr>
          <a:xfrm>
            <a:off x="1354449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2244441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3134433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4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4024425" y="5110466"/>
            <a:ext cx="711200" cy="711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4417" y="5110466"/>
            <a:ext cx="67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아이템 사용</a:t>
            </a:r>
          </a:p>
        </p:txBody>
      </p:sp>
    </p:spTree>
    <p:extLst>
      <p:ext uri="{BB962C8B-B14F-4D97-AF65-F5344CB8AC3E}">
        <p14:creationId xmlns:p14="http://schemas.microsoft.com/office/powerpoint/2010/main" val="205564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32561" y="3412999"/>
            <a:ext cx="1205605" cy="1205605"/>
          </a:xfrm>
          <a:prstGeom prst="ellipse">
            <a:avLst/>
          </a:prstGeom>
          <a:noFill/>
          <a:ln w="889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</a:rPr>
              <a:t>5000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4" name="타원 13"/>
          <p:cNvSpPr/>
          <p:nvPr/>
        </p:nvSpPr>
        <p:spPr>
          <a:xfrm>
            <a:off x="361273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5" name="타원 14"/>
          <p:cNvSpPr/>
          <p:nvPr/>
        </p:nvSpPr>
        <p:spPr>
          <a:xfrm>
            <a:off x="362741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7" name="타원 16"/>
          <p:cNvSpPr/>
          <p:nvPr/>
        </p:nvSpPr>
        <p:spPr>
          <a:xfrm>
            <a:off x="340008" y="1471114"/>
            <a:ext cx="1298156" cy="12981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432560" y="3412999"/>
            <a:ext cx="1205605" cy="120560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4348" y="1654761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발열 시스템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4347" y="3595535"/>
            <a:ext cx="4390133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대규모 동접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44348" y="5544744"/>
            <a:ext cx="3801854" cy="827676"/>
          </a:xfrm>
          <a:prstGeom prst="roundRect">
            <a:avLst>
              <a:gd name="adj" fmla="val 18485"/>
            </a:avLst>
          </a:prstGeom>
          <a:noFill/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3200" b="1" dirty="0" err="1">
                <a:solidFill>
                  <a:schemeClr val="bg1"/>
                </a:solidFill>
                <a:latin typeface="+mj-lt"/>
              </a:rPr>
              <a:t>비실사</a:t>
            </a:r>
            <a:r>
              <a:rPr kumimoji="1" lang="ko-KR" altLang="en-US" sz="3200" b="1" dirty="0">
                <a:solidFill>
                  <a:schemeClr val="bg1"/>
                </a:solidFill>
                <a:latin typeface="+mj-lt"/>
              </a:rPr>
              <a:t> 렌더링</a:t>
            </a:r>
          </a:p>
        </p:txBody>
      </p:sp>
      <p:cxnSp>
        <p:nvCxnSpPr>
          <p:cNvPr id="25" name="직선 연결선 12"/>
          <p:cNvCxnSpPr/>
          <p:nvPr/>
        </p:nvCxnSpPr>
        <p:spPr>
          <a:xfrm>
            <a:off x="1106906" y="2769270"/>
            <a:ext cx="11085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2"/>
          <p:cNvCxnSpPr/>
          <p:nvPr/>
        </p:nvCxnSpPr>
        <p:spPr>
          <a:xfrm>
            <a:off x="1106906" y="4623879"/>
            <a:ext cx="1108509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2"/>
          <p:cNvCxnSpPr/>
          <p:nvPr/>
        </p:nvCxnSpPr>
        <p:spPr>
          <a:xfrm>
            <a:off x="1106906" y="6567813"/>
            <a:ext cx="1108509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27"/>
          <p:cNvSpPr txBox="1"/>
          <p:nvPr/>
        </p:nvSpPr>
        <p:spPr>
          <a:xfrm>
            <a:off x="5096089" y="1471114"/>
            <a:ext cx="53399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연속 스킬공격을 하면 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발열상태</a:t>
            </a:r>
            <a:r>
              <a:rPr lang="ko-KR" altLang="en-US" sz="2000" dirty="0">
                <a:solidFill>
                  <a:srgbClr val="FF000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돌입</a:t>
            </a:r>
            <a:r>
              <a:rPr lang="ko-KR" altLang="en-US" sz="2000" dirty="0">
                <a:latin typeface="맑은 고딕" charset="-127"/>
                <a:cs typeface="Times New Roman" charset="0"/>
              </a:rPr>
              <a:t>을 획득 </a:t>
            </a:r>
            <a:endParaRPr lang="ko-KR" altLang="ko-KR" sz="2000" b="1" dirty="0"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획득한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발열 단계에 따라서 스킬이 변형 </a:t>
            </a:r>
            <a:r>
              <a:rPr lang="en-US" altLang="ko-KR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/ </a:t>
            </a:r>
            <a:r>
              <a:rPr lang="ko-KR" altLang="en-US" b="1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강화</a:t>
            </a:r>
            <a:endParaRPr lang="en-US" altLang="ko-KR" b="1" dirty="0">
              <a:solidFill>
                <a:srgbClr val="FFFF00"/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끊임없이 공격을 하는 즐거움 부여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획득한 발열을 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‘</a:t>
            </a:r>
            <a:r>
              <a:rPr lang="ko-KR" altLang="en-US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궁극기</a:t>
            </a:r>
            <a:r>
              <a:rPr lang="en-US" altLang="ko-KR" sz="2000" dirty="0">
                <a:solidFill>
                  <a:srgbClr val="FFFF00"/>
                </a:solidFill>
                <a:latin typeface="맑은 고딕" charset="-127"/>
                <a:cs typeface="Times New Roman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를 통해 방출</a:t>
            </a:r>
            <a:r>
              <a:rPr lang="en-US" altLang="ko-KR" sz="2000" dirty="0">
                <a:solidFill>
                  <a:schemeClr val="bg1"/>
                </a:solidFill>
                <a:latin typeface="맑은 고딕" charset="-127"/>
                <a:cs typeface="Times New Roman" charset="0"/>
              </a:rPr>
              <a:t>!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5097557" y="3412999"/>
            <a:ext cx="709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</a:rPr>
              <a:t>Boost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Asio</a:t>
            </a:r>
            <a:r>
              <a:rPr kumimoji="1" lang="ko-KR" altLang="en-US" b="1" dirty="0">
                <a:solidFill>
                  <a:srgbClr val="FFFF00"/>
                </a:solidFill>
              </a:rPr>
              <a:t> 라이브러리</a:t>
            </a:r>
            <a:r>
              <a:rPr kumimoji="1" lang="ko-KR" altLang="en-US" dirty="0">
                <a:solidFill>
                  <a:schemeClr val="bg1"/>
                </a:solidFill>
              </a:rPr>
              <a:t>를 활용한 서버 구축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최신 개발 트렌드에 맞춰 어떤 </a:t>
            </a:r>
            <a:r>
              <a:rPr kumimoji="1" lang="en-US" altLang="ko-KR" dirty="0">
                <a:solidFill>
                  <a:schemeClr val="bg1"/>
                </a:solidFill>
              </a:rPr>
              <a:t>OS</a:t>
            </a:r>
            <a:r>
              <a:rPr kumimoji="1" lang="ko-KR" altLang="en-US" dirty="0">
                <a:solidFill>
                  <a:schemeClr val="bg1"/>
                </a:solidFill>
              </a:rPr>
              <a:t>에서도 구동하는 서버 제작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en-US" altLang="ko-KR" dirty="0">
                <a:solidFill>
                  <a:srgbClr val="FFFF00"/>
                </a:solidFill>
              </a:rPr>
              <a:t>5,000</a:t>
            </a:r>
            <a:r>
              <a:rPr kumimoji="1" lang="ko-KR" altLang="en-US" dirty="0">
                <a:solidFill>
                  <a:srgbClr val="FFFF00"/>
                </a:solidFill>
              </a:rPr>
              <a:t>명 이상</a:t>
            </a:r>
            <a:r>
              <a:rPr kumimoji="1" lang="ko-KR" altLang="en-US" dirty="0">
                <a:solidFill>
                  <a:schemeClr val="bg1"/>
                </a:solidFill>
              </a:rPr>
              <a:t>이 동시에 접속할 수 있는 대규모 서버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lvl="0"/>
            <a:r>
              <a:rPr kumimoji="1" lang="ko-KR" altLang="en-US" dirty="0">
                <a:solidFill>
                  <a:schemeClr val="bg1"/>
                </a:solidFill>
              </a:rPr>
              <a:t>패킷 최적화를 하여 플레이어 핫스팟</a:t>
            </a:r>
            <a:r>
              <a:rPr kumimoji="1" lang="en-US" altLang="ko-KR" dirty="0">
                <a:solidFill>
                  <a:schemeClr val="bg1"/>
                </a:solidFill>
              </a:rPr>
              <a:t>(hot-spot)</a:t>
            </a:r>
            <a:r>
              <a:rPr kumimoji="1" lang="ko-KR" altLang="en-US" dirty="0">
                <a:solidFill>
                  <a:schemeClr val="bg1"/>
                </a:solidFill>
              </a:rPr>
              <a:t>에도 끊김 없는 서버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5096089" y="5616499"/>
            <a:ext cx="6977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err="1">
                <a:solidFill>
                  <a:schemeClr val="bg1"/>
                </a:solidFill>
              </a:rPr>
              <a:t>Non-Photorealistic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비실사렌더링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을 기반으로 한 동화적인 그래픽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HLSL(</a:t>
            </a:r>
            <a:r>
              <a:rPr lang="en-US" altLang="ko-KR" dirty="0">
                <a:solidFill>
                  <a:schemeClr val="bg1"/>
                </a:solidFill>
              </a:rPr>
              <a:t>High Level </a:t>
            </a:r>
            <a:r>
              <a:rPr lang="en-US" altLang="ko-KR" dirty="0" err="1">
                <a:solidFill>
                  <a:schemeClr val="bg1"/>
                </a:solidFill>
              </a:rPr>
              <a:t>Shader</a:t>
            </a:r>
            <a:r>
              <a:rPr lang="en-US" altLang="ko-KR" dirty="0">
                <a:solidFill>
                  <a:schemeClr val="bg1"/>
                </a:solidFill>
              </a:rPr>
              <a:t> Language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를 사용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</a:rPr>
              <a:t>디퍼드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셰이딩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툰 </a:t>
            </a:r>
            <a:r>
              <a:rPr kumimoji="1" lang="ko-KR" altLang="en-US" dirty="0" err="1">
                <a:solidFill>
                  <a:schemeClr val="bg1"/>
                </a:solidFill>
              </a:rPr>
              <a:t>랜더링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윤곽선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명암</a:t>
            </a:r>
            <a:r>
              <a:rPr kumimoji="1" lang="en-US" altLang="ko-KR" dirty="0">
                <a:solidFill>
                  <a:schemeClr val="bg1"/>
                </a:solidFill>
              </a:rPr>
              <a:t>) </a:t>
            </a:r>
            <a:r>
              <a:rPr kumimoji="1" lang="ko-KR" altLang="en-US" dirty="0">
                <a:solidFill>
                  <a:schemeClr val="bg1"/>
                </a:solidFill>
              </a:rPr>
              <a:t>을 연구</a:t>
            </a:r>
            <a:endParaRPr kumimoji="1" lang="mr-IN" altLang="ko-KR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2561" y="5364100"/>
            <a:ext cx="1205605" cy="1205605"/>
          </a:xfrm>
          <a:prstGeom prst="ellipse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560" y="5364100"/>
            <a:ext cx="1205605" cy="120560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중점 연구분야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4" y="5547854"/>
            <a:ext cx="838095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0" y="182880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26598" y="1681788"/>
            <a:ext cx="10586066" cy="1170177"/>
            <a:chOff x="926598" y="1253439"/>
            <a:chExt cx="10586066" cy="1170177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926598" y="138304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>
                  <a:solidFill>
                    <a:schemeClr val="bg1">
                      <a:lumMod val="50000"/>
                    </a:schemeClr>
                  </a:solidFill>
                </a:rPr>
                <a:t>서버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김형준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/>
            <p:cNvSpPr/>
            <p:nvPr/>
          </p:nvSpPr>
          <p:spPr>
            <a:xfrm>
              <a:off x="4166469" y="125343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b="1" dirty="0">
                  <a:solidFill>
                    <a:srgbClr val="FFFF00"/>
                  </a:solidFill>
                </a:rPr>
                <a:t>팀장</a:t>
              </a:r>
              <a:endParaRPr lang="en-US" altLang="ko-KR" sz="3200" b="1" dirty="0">
                <a:solidFill>
                  <a:srgbClr val="FFFF00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Boost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Asio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</a:rPr>
                <a:t>라이브러리를 활용한 </a:t>
              </a:r>
              <a:r>
                <a:rPr lang="en-US" altLang="ko-KR" sz="2000" dirty="0">
                  <a:solidFill>
                    <a:schemeClr val="bg1"/>
                  </a:solidFill>
                </a:rPr>
                <a:t>MMORPG </a:t>
              </a:r>
              <a:r>
                <a:rPr lang="ko-KR" altLang="en-US" sz="2000" dirty="0">
                  <a:solidFill>
                    <a:schemeClr val="bg1"/>
                  </a:solidFill>
                </a:rPr>
                <a:t>서버 제작</a:t>
              </a:r>
            </a:p>
          </p:txBody>
        </p:sp>
      </p:grp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0" y="3118854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/>
          </p:cNvCxnSpPr>
          <p:nvPr/>
        </p:nvCxnSpPr>
        <p:spPr>
          <a:xfrm flipV="1">
            <a:off x="0" y="4399180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926598" y="4252168"/>
            <a:ext cx="10586066" cy="1170177"/>
            <a:chOff x="926598" y="3823819"/>
            <a:chExt cx="10586066" cy="117017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926598" y="3953425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>
                  <a:solidFill>
                    <a:schemeClr val="bg1"/>
                  </a:solidFill>
                </a:rPr>
                <a:t>허지훈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4166469" y="3823819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게임 내 사용되는 전반적인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셰이더</a:t>
              </a:r>
              <a:r>
                <a:rPr lang="ko-KR" altLang="en-US" sz="2000" dirty="0">
                  <a:solidFill>
                    <a:schemeClr val="bg1"/>
                  </a:solidFill>
                </a:rPr>
                <a:t> 자체제작</a:t>
              </a:r>
            </a:p>
          </p:txBody>
        </p:sp>
      </p:grp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0" y="5679506"/>
            <a:ext cx="12192000" cy="97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26598" y="5532494"/>
            <a:ext cx="10586066" cy="1170177"/>
            <a:chOff x="926598" y="5104145"/>
            <a:chExt cx="10586066" cy="117017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926598" y="5233751"/>
              <a:ext cx="2868856" cy="910965"/>
            </a:xfrm>
            <a:prstGeom prst="roundRect">
              <a:avLst/>
            </a:prstGeom>
            <a:solidFill>
              <a:schemeClr val="bg1">
                <a:lumMod val="50000"/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400" dirty="0" err="1">
                  <a:solidFill>
                    <a:schemeClr val="bg1">
                      <a:lumMod val="50000"/>
                    </a:schemeClr>
                  </a:solidFill>
                </a:rPr>
                <a:t>클라</a:t>
              </a:r>
              <a:r>
                <a:rPr lang="ko-KR" altLang="en-US" sz="3200" dirty="0">
                  <a:solidFill>
                    <a:schemeClr val="bg1"/>
                  </a:solidFill>
                </a:rPr>
                <a:t>  </a:t>
              </a:r>
              <a:r>
                <a:rPr lang="ko-KR" altLang="en-US" sz="2800" dirty="0" err="1">
                  <a:solidFill>
                    <a:schemeClr val="bg1"/>
                  </a:solidFill>
                </a:rPr>
                <a:t>홍승필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5" name="사각형: 둥근 모서리 44"/>
            <p:cNvSpPr/>
            <p:nvPr/>
          </p:nvSpPr>
          <p:spPr>
            <a:xfrm>
              <a:off x="4166469" y="5104145"/>
              <a:ext cx="7346195" cy="1170177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DirectX11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자체개발 프레임워크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MFC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맵툴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26598" y="2971842"/>
            <a:ext cx="10586066" cy="1170177"/>
            <a:chOff x="926598" y="2543493"/>
            <a:chExt cx="10586066" cy="1170177"/>
          </a:xfrm>
        </p:grpSpPr>
        <p:grpSp>
          <p:nvGrpSpPr>
            <p:cNvPr id="13" name="그룹 12"/>
            <p:cNvGrpSpPr/>
            <p:nvPr/>
          </p:nvGrpSpPr>
          <p:grpSpPr>
            <a:xfrm>
              <a:off x="926598" y="2543493"/>
              <a:ext cx="10586066" cy="1170177"/>
              <a:chOff x="926598" y="2543493"/>
              <a:chExt cx="10586066" cy="117017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926598" y="2673099"/>
                <a:ext cx="2868856" cy="910965"/>
              </a:xfrm>
              <a:prstGeom prst="round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 기획</a:t>
                </a:r>
                <a:endParaRPr lang="en-US" altLang="ko-KR" sz="2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그래픽</a:t>
                </a:r>
                <a:endParaRPr lang="ko-KR" alt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사각형: 둥근 모서리 38"/>
              <p:cNvSpPr/>
              <p:nvPr/>
            </p:nvSpPr>
            <p:spPr>
              <a:xfrm>
                <a:off x="4166469" y="2543493"/>
                <a:ext cx="7346195" cy="1170177"/>
              </a:xfrm>
              <a:prstGeom prst="roundRect">
                <a:avLst/>
              </a:prstGeom>
              <a:solidFill>
                <a:schemeClr val="bg1">
                  <a:alpha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전반적인 시스템 및 컨텐츠 디자인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</a:rPr>
                  <a:t>게임 내 사용될 리소스 자체제작 진행</a:t>
                </a:r>
                <a:endParaRPr lang="en-US" altLang="ko-KR" sz="2000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-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모델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애니메이션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UI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등 모두 포함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61026" y="2851965"/>
              <a:ext cx="154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신창섭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구성원 역할분담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0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6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6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66667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8628" y="2504803"/>
            <a:ext cx="11263086" cy="368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10</a:t>
            </a:r>
            <a:r>
              <a:rPr lang="ko-KR" altLang="en-US" sz="4000" dirty="0">
                <a:solidFill>
                  <a:schemeClr val="bg1"/>
                </a:solidFill>
              </a:rPr>
              <a:t>종류의 시스템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3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스테이터스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조작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UI,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임무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스킬 등 포함 </a:t>
            </a:r>
            <a:r>
              <a:rPr lang="ko-KR" altLang="en-US" sz="4000" dirty="0"/>
              <a:t>작성</a:t>
            </a:r>
            <a:endParaRPr lang="en-US" altLang="ko-KR" sz="4000" dirty="0"/>
          </a:p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6</a:t>
            </a:r>
            <a:r>
              <a:rPr lang="ko-KR" altLang="en-US" sz="4000" dirty="0">
                <a:solidFill>
                  <a:schemeClr val="bg1"/>
                </a:solidFill>
              </a:rPr>
              <a:t>종의 컨텐츠 기획서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시나리오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라이팅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아이템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몬스터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퀘스트 등의 디자인 포함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altLang="ko-KR" sz="4000" dirty="0">
                <a:solidFill>
                  <a:schemeClr val="bg1"/>
                </a:solidFill>
              </a:rPr>
              <a:t>5</a:t>
            </a:r>
            <a:r>
              <a:rPr lang="ko-KR" altLang="en-US" sz="4000" dirty="0">
                <a:solidFill>
                  <a:schemeClr val="bg1"/>
                </a:solidFill>
              </a:rPr>
              <a:t>월 </a:t>
            </a:r>
            <a:r>
              <a:rPr lang="en-US" altLang="ko-KR" sz="4000" dirty="0">
                <a:solidFill>
                  <a:schemeClr val="bg1"/>
                </a:solidFill>
              </a:rPr>
              <a:t>5</a:t>
            </a:r>
            <a:r>
              <a:rPr lang="ko-KR" altLang="en-US" sz="4000" dirty="0">
                <a:solidFill>
                  <a:schemeClr val="bg1"/>
                </a:solidFill>
              </a:rPr>
              <a:t>일 기준 총 </a:t>
            </a:r>
            <a:r>
              <a:rPr lang="ko-KR" altLang="en-US" sz="4000" b="1" dirty="0">
                <a:solidFill>
                  <a:schemeClr val="bg1"/>
                </a:solidFill>
              </a:rPr>
              <a:t>기획서 분량 </a:t>
            </a:r>
            <a:r>
              <a:rPr lang="en-US" altLang="ko-KR" sz="4000" b="1" dirty="0">
                <a:solidFill>
                  <a:srgbClr val="FFFF00"/>
                </a:solidFill>
              </a:rPr>
              <a:t>165</a:t>
            </a:r>
            <a:r>
              <a:rPr lang="ko-KR" altLang="en-US" sz="4000" b="1" dirty="0">
                <a:solidFill>
                  <a:srgbClr val="FFFF00"/>
                </a:solidFill>
              </a:rPr>
              <a:t>장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43494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화살표: 오른쪽 1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297C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그래픽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628" y="2580370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총 </a:t>
            </a:r>
            <a:r>
              <a:rPr lang="en-US" altLang="ko-KR" sz="3200" dirty="0">
                <a:solidFill>
                  <a:schemeClr val="bg1"/>
                </a:solidFill>
              </a:rPr>
              <a:t>53</a:t>
            </a:r>
            <a:r>
              <a:rPr lang="ko-KR" altLang="en-US" sz="3200" dirty="0">
                <a:solidFill>
                  <a:schemeClr val="bg1"/>
                </a:solidFill>
              </a:rPr>
              <a:t>종의 모델</a:t>
            </a:r>
            <a:r>
              <a:rPr lang="en-US" altLang="ko-KR" dirty="0">
                <a:solidFill>
                  <a:schemeClr val="bg1"/>
                </a:solidFill>
              </a:rPr>
              <a:t>(FBX)</a:t>
            </a:r>
            <a:r>
              <a:rPr lang="ko-KR" altLang="en-US" sz="3200" dirty="0">
                <a:solidFill>
                  <a:schemeClr val="bg1"/>
                </a:solidFill>
              </a:rPr>
              <a:t>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플레이어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17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몬스터 애니메이션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유니티에서 터레인을 통해 </a:t>
            </a:r>
            <a:r>
              <a:rPr lang="ko-KR" altLang="en-US" sz="3200" dirty="0" err="1">
                <a:solidFill>
                  <a:schemeClr val="bg1"/>
                </a:solidFill>
              </a:rPr>
              <a:t>하이트맵</a:t>
            </a:r>
            <a:r>
              <a:rPr lang="ko-KR" altLang="en-US" sz="3200" dirty="0">
                <a:solidFill>
                  <a:schemeClr val="bg1"/>
                </a:solidFill>
              </a:rPr>
              <a:t> 추출 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lnSpc>
                <a:spcPct val="120000"/>
              </a:lnSpc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제작 후 용도에 맞게 포토샵에서 통해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텍스쳐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MFC </a:t>
            </a:r>
            <a:r>
              <a:rPr lang="ko-KR" altLang="en-US" sz="3200" dirty="0" err="1">
                <a:solidFill>
                  <a:schemeClr val="bg1"/>
                </a:solidFill>
              </a:rPr>
              <a:t>맵툴을</a:t>
            </a:r>
            <a:r>
              <a:rPr lang="ko-KR" altLang="en-US" sz="3200" dirty="0">
                <a:solidFill>
                  <a:schemeClr val="bg1"/>
                </a:solidFill>
              </a:rPr>
              <a:t> 활용한 제작 리소스 조립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메인 게임 플레이에 필요한 </a:t>
            </a:r>
            <a:r>
              <a:rPr lang="en-US" altLang="ko-KR" sz="3200" dirty="0">
                <a:solidFill>
                  <a:schemeClr val="bg1"/>
                </a:solidFill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</a:rPr>
              <a:t>제작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28" y="2620740"/>
            <a:ext cx="1001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Boost </a:t>
            </a:r>
            <a:r>
              <a:rPr lang="en-US" altLang="ko-KR" sz="3200" dirty="0" err="1">
                <a:solidFill>
                  <a:schemeClr val="bg1"/>
                </a:solidFill>
              </a:rPr>
              <a:t>Asio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</a:rPr>
              <a:t>서버 모델 제작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Write_some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</a:rPr>
              <a:t>Read_some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함수를 통한 비동기 입출력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Callback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루틴을 통한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worker thread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Azure DB SQL </a:t>
            </a:r>
            <a:r>
              <a:rPr lang="ko-KR" altLang="en-US" sz="3200" dirty="0">
                <a:solidFill>
                  <a:schemeClr val="bg1"/>
                </a:solidFill>
              </a:rPr>
              <a:t>서버 연동</a:t>
            </a:r>
            <a:r>
              <a:rPr lang="ko-KR" altLang="en-US" sz="3200" dirty="0"/>
              <a:t>제작</a:t>
            </a:r>
            <a:endParaRPr lang="en-US" altLang="ko-KR" sz="3200" dirty="0"/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로그인 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, DB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저장 내역 확인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</a:rPr>
              <a:t>행동들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1028700" lvl="1" indent="-571500">
              <a:buFontTx/>
              <a:buChar char="-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반격 및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리스폰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Timer thread </a:t>
            </a:r>
            <a:r>
              <a:rPr lang="ko-KR" altLang="en-US" sz="3200" dirty="0">
                <a:solidFill>
                  <a:schemeClr val="bg1"/>
                </a:solidFill>
              </a:rPr>
              <a:t>를 통한 이벤트 처리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/>
              <a:t>제작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12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>
                <a:solidFill>
                  <a:schemeClr val="bg1"/>
                </a:solidFill>
              </a:rPr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628" y="2533656"/>
            <a:ext cx="1001485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DirectX 11</a:t>
            </a:r>
            <a:r>
              <a:rPr lang="ko-KR" altLang="en-US" sz="3200" dirty="0">
                <a:solidFill>
                  <a:schemeClr val="bg1"/>
                </a:solidFill>
              </a:rPr>
              <a:t>을 이용한 클라이언트 프레임워크 제작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FBX </a:t>
            </a:r>
            <a:r>
              <a:rPr lang="ko-KR" altLang="en-US" sz="3200" dirty="0">
                <a:solidFill>
                  <a:schemeClr val="bg1"/>
                </a:solidFill>
              </a:rPr>
              <a:t>라이브러리를 이용한 </a:t>
            </a:r>
            <a:r>
              <a:rPr lang="ko-KR" altLang="en-US" sz="3200" dirty="0" err="1">
                <a:solidFill>
                  <a:schemeClr val="bg1"/>
                </a:solidFill>
              </a:rPr>
              <a:t>메쉬</a:t>
            </a:r>
            <a:r>
              <a:rPr lang="ko-KR" altLang="en-US" sz="3200" dirty="0">
                <a:solidFill>
                  <a:schemeClr val="bg1"/>
                </a:solidFill>
              </a:rPr>
              <a:t> 출력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다양한 종류의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스테틱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부드럽게 움직이는 다이나믹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</a:rPr>
              <a:t>메쉬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공격을 통하여 자원을 획득</a:t>
            </a:r>
          </a:p>
          <a:p>
            <a:pPr marL="571500" indent="-571500">
              <a:lnSpc>
                <a:spcPct val="120000"/>
              </a:lnSpc>
              <a:buChar char="-"/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</a:rPr>
              <a:t>MFC</a:t>
            </a:r>
            <a:r>
              <a:rPr lang="ko-KR" altLang="en-US" sz="3200" dirty="0">
                <a:solidFill>
                  <a:schemeClr val="bg1"/>
                </a:solidFill>
              </a:rPr>
              <a:t>를 사용한 </a:t>
            </a:r>
            <a:r>
              <a:rPr lang="ko-KR" altLang="en-US" sz="3200" dirty="0" err="1">
                <a:solidFill>
                  <a:schemeClr val="bg1"/>
                </a:solidFill>
              </a:rPr>
              <a:t>맵툴</a:t>
            </a:r>
            <a:r>
              <a:rPr lang="ko-KR" altLang="en-US" sz="3200" dirty="0">
                <a:solidFill>
                  <a:schemeClr val="bg1"/>
                </a:solidFill>
              </a:rPr>
              <a:t> 구현</a:t>
            </a:r>
            <a:endParaRPr lang="ko-KR" altLang="en-US" sz="3200" dirty="0"/>
          </a:p>
          <a:p>
            <a:pPr marL="1028700" lvl="1" indent="-571500">
              <a:lnSpc>
                <a:spcPct val="120000"/>
              </a:lnSpc>
              <a:buChar char="-"/>
              <a:defRPr lang="ko-KR" altLang="en-US"/>
            </a:pP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작업의 효율 증진을 위한 오브젝트 툴, 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</a:rPr>
              <a:t>네비메쉬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</a:rPr>
              <a:t> 툴 구현.</a:t>
            </a:r>
          </a:p>
        </p:txBody>
      </p:sp>
    </p:spTree>
    <p:extLst>
      <p:ext uri="{BB962C8B-B14F-4D97-AF65-F5344CB8AC3E}">
        <p14:creationId xmlns:p14="http://schemas.microsoft.com/office/powerpoint/2010/main" val="333152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화살표: 오른쪽 5"/>
          <p:cNvSpPr/>
          <p:nvPr/>
        </p:nvSpPr>
        <p:spPr>
          <a:xfrm>
            <a:off x="278780" y="1643640"/>
            <a:ext cx="9198596" cy="878674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b="1" i="1" dirty="0" err="1">
                <a:solidFill>
                  <a:schemeClr val="bg1"/>
                </a:solidFill>
              </a:rPr>
              <a:t>셰이더</a:t>
            </a:r>
            <a:endParaRPr lang="ko-KR" altLang="en-US" sz="54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628" y="2519142"/>
            <a:ext cx="10014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</a:rPr>
              <a:t>디퍼드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셰이딩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	- Directional, Point Light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툰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셰이딩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	-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명암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</a:rPr>
              <a:t>윤곽선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20000"/>
              </a:lnSpc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</a:rPr>
              <a:t>그 밖의 모든 렌더링 </a:t>
            </a:r>
            <a:r>
              <a:rPr lang="ko-KR" altLang="en-US" sz="3200" dirty="0"/>
              <a:t>제작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64005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현재 개발내역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38" y="1471335"/>
            <a:ext cx="3393635" cy="2463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38" y="4164667"/>
            <a:ext cx="3425338" cy="2463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2" y="1471334"/>
            <a:ext cx="3439025" cy="2463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92" y="4164666"/>
            <a:ext cx="3430838" cy="24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5270"/>
            <a:ext cx="12192000" cy="687327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-457200" y="1654389"/>
            <a:ext cx="1400563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-11792603" y="1369837"/>
            <a:ext cx="23984603" cy="563163"/>
            <a:chOff x="-11792603" y="595014"/>
            <a:chExt cx="23984603" cy="563163"/>
          </a:xfrm>
        </p:grpSpPr>
        <p:cxnSp>
          <p:nvCxnSpPr>
            <p:cNvPr id="7" name="직선 연결선[R] 6"/>
            <p:cNvCxnSpPr/>
            <p:nvPr/>
          </p:nvCxnSpPr>
          <p:spPr>
            <a:xfrm>
              <a:off x="0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495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649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12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03021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년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956834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2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1064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3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6446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4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418273" y="595015"/>
              <a:ext cx="831382" cy="5631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5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57208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6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725899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tx1"/>
                  </a:solidFill>
                </a:rPr>
                <a:t>7</a:t>
              </a:r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879710" y="595015"/>
              <a:ext cx="831382" cy="5631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</a:rPr>
                <a:t>8</a:t>
              </a:r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>
              <a:off x="-11792603" y="876596"/>
              <a:ext cx="12192000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-11297208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-10143395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-8989582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-7835769" y="595014"/>
              <a:ext cx="831382" cy="5631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-6681956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552814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-4374330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3220517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066704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-912893" y="595015"/>
              <a:ext cx="831382" cy="563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모서리가 둥근 사각형 2"/>
          <p:cNvSpPr/>
          <p:nvPr/>
        </p:nvSpPr>
        <p:spPr>
          <a:xfrm>
            <a:off x="6724650" y="139572"/>
            <a:ext cx="3001249" cy="831978"/>
          </a:xfrm>
          <a:prstGeom prst="wedgeRoundRectCallout">
            <a:avLst>
              <a:gd name="adj1" fmla="val -14486"/>
              <a:gd name="adj2" fmla="val 853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벌써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여기라니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06" y="2943290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수정된 개발일정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3958953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0769600" y="3596096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436299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9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14081" y="591840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시스템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185681" y="591840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컨텐츠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557281" y="591840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리소스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2481" y="591840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작성완료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00B0F0"/>
                </a:solidFill>
              </a:rPr>
              <a:t>시스템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</a:t>
            </a:r>
            <a:r>
              <a:rPr lang="en-US" altLang="ko-KR" sz="6000" dirty="0">
                <a:solidFill>
                  <a:schemeClr val="bg1"/>
                </a:solidFill>
              </a:rPr>
              <a:t>/ </a:t>
            </a:r>
            <a:r>
              <a:rPr lang="ko-KR" altLang="en-US" sz="6000" dirty="0">
                <a:solidFill>
                  <a:schemeClr val="bg1"/>
                </a:solidFill>
              </a:rPr>
              <a:t>그래픽</a:t>
            </a:r>
          </a:p>
        </p:txBody>
      </p:sp>
      <p:cxnSp>
        <p:nvCxnSpPr>
          <p:cNvPr id="75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90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91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92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93" name="모서리가 둥근 직사각형 31"/>
          <p:cNvSpPr/>
          <p:nvPr/>
        </p:nvSpPr>
        <p:spPr>
          <a:xfrm>
            <a:off x="2137214" y="2241247"/>
            <a:ext cx="89389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94" name="모서리가 둥근 직사각형 40"/>
          <p:cNvSpPr/>
          <p:nvPr/>
        </p:nvSpPr>
        <p:spPr>
          <a:xfrm>
            <a:off x="4640452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95" name="모서리가 둥근 직사각형 44"/>
          <p:cNvSpPr/>
          <p:nvPr/>
        </p:nvSpPr>
        <p:spPr>
          <a:xfrm>
            <a:off x="2905932" y="297178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96" name="모서리가 둥근 직사각형 45"/>
          <p:cNvSpPr/>
          <p:nvPr/>
        </p:nvSpPr>
        <p:spPr>
          <a:xfrm>
            <a:off x="816199" y="3703549"/>
            <a:ext cx="198146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46"/>
          <p:cNvSpPr/>
          <p:nvPr/>
        </p:nvSpPr>
        <p:spPr>
          <a:xfrm>
            <a:off x="2944769" y="3705966"/>
            <a:ext cx="187440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98" name="모서리가 둥근 직사각형 47"/>
          <p:cNvSpPr/>
          <p:nvPr/>
        </p:nvSpPr>
        <p:spPr>
          <a:xfrm>
            <a:off x="4921905" y="3695409"/>
            <a:ext cx="1884667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99" name="모서리가 둥근 직사각형 48"/>
          <p:cNvSpPr/>
          <p:nvPr/>
        </p:nvSpPr>
        <p:spPr>
          <a:xfrm>
            <a:off x="3878973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100" name="모서리가 둥근 직사각형 51"/>
          <p:cNvSpPr/>
          <p:nvPr/>
        </p:nvSpPr>
        <p:spPr>
          <a:xfrm>
            <a:off x="3119796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1" name="모서리가 둥근 직사각형 52"/>
          <p:cNvSpPr/>
          <p:nvPr/>
        </p:nvSpPr>
        <p:spPr>
          <a:xfrm>
            <a:off x="4261550" y="4424977"/>
            <a:ext cx="744954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기타 지형 오브젝트 제작 및 툴상에서 조립</a:t>
            </a:r>
          </a:p>
        </p:txBody>
      </p:sp>
      <p:sp>
        <p:nvSpPr>
          <p:cNvPr id="102" name="모서리가 둥근 직사각형 54"/>
          <p:cNvSpPr/>
          <p:nvPr/>
        </p:nvSpPr>
        <p:spPr>
          <a:xfrm>
            <a:off x="10177695" y="3699686"/>
            <a:ext cx="71369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103" name="모서리가 둥근 직사각형 55"/>
          <p:cNvSpPr/>
          <p:nvPr/>
        </p:nvSpPr>
        <p:spPr>
          <a:xfrm>
            <a:off x="7982856" y="3703549"/>
            <a:ext cx="87299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 </a:t>
            </a:r>
            <a:r>
              <a:rPr kumimoji="1" lang="en-US" altLang="ko-KR" sz="1400" dirty="0">
                <a:solidFill>
                  <a:schemeClr val="bg1"/>
                </a:solidFill>
              </a:rPr>
              <a:t>5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4" name="모서리가 둥근 직사각형 56"/>
          <p:cNvSpPr/>
          <p:nvPr/>
        </p:nvSpPr>
        <p:spPr>
          <a:xfrm>
            <a:off x="8419747" y="2955293"/>
            <a:ext cx="329134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105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106" name="모서리가 둥근 직사각형 60"/>
          <p:cNvSpPr/>
          <p:nvPr/>
        </p:nvSpPr>
        <p:spPr>
          <a:xfrm>
            <a:off x="2097063" y="2973853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107" name="모서리가 둥근 직사각형 61"/>
          <p:cNvSpPr/>
          <p:nvPr/>
        </p:nvSpPr>
        <p:spPr>
          <a:xfrm>
            <a:off x="4393137" y="2957355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20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08" name="모서리가 둥근 직사각형 62"/>
          <p:cNvSpPr/>
          <p:nvPr/>
        </p:nvSpPr>
        <p:spPr>
          <a:xfrm>
            <a:off x="3684558" y="2967665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109" name="모서리가 둥근 직사각형 65"/>
          <p:cNvSpPr/>
          <p:nvPr/>
        </p:nvSpPr>
        <p:spPr>
          <a:xfrm>
            <a:off x="6665215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0" name="모서리가 둥근 직사각형 66"/>
          <p:cNvSpPr/>
          <p:nvPr/>
        </p:nvSpPr>
        <p:spPr>
          <a:xfrm>
            <a:off x="5792956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</a:p>
        </p:txBody>
      </p:sp>
      <p:sp>
        <p:nvSpPr>
          <p:cNvPr id="111" name="모서리가 둥근 직사각형 68"/>
          <p:cNvSpPr/>
          <p:nvPr/>
        </p:nvSpPr>
        <p:spPr>
          <a:xfrm>
            <a:off x="6017131" y="2961479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112" name="모서리가 둥근 직사각형 70"/>
          <p:cNvSpPr/>
          <p:nvPr/>
        </p:nvSpPr>
        <p:spPr>
          <a:xfrm>
            <a:off x="6909301" y="3695410"/>
            <a:ext cx="9647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50"/>
          <p:cNvSpPr/>
          <p:nvPr/>
        </p:nvSpPr>
        <p:spPr>
          <a:xfrm>
            <a:off x="7607754" y="2959417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AI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4" name="모서리가 둥근 직사각형 64"/>
          <p:cNvSpPr/>
          <p:nvPr/>
        </p:nvSpPr>
        <p:spPr>
          <a:xfrm>
            <a:off x="5205134" y="2963541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몬스터</a:t>
            </a:r>
            <a:endParaRPr kumimoji="1"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5</a:t>
            </a:r>
            <a:r>
              <a:rPr kumimoji="1" lang="ko-KR" altLang="en-US" sz="105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5" name="모서리가 둥근 직사각형 67"/>
          <p:cNvSpPr/>
          <p:nvPr/>
        </p:nvSpPr>
        <p:spPr>
          <a:xfrm>
            <a:off x="6795757" y="2965603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드랍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6" name="모서리가 둥근 직사각형 71"/>
          <p:cNvSpPr/>
          <p:nvPr/>
        </p:nvSpPr>
        <p:spPr>
          <a:xfrm>
            <a:off x="8964695" y="3703549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 </a:t>
            </a:r>
            <a:r>
              <a:rPr kumimoji="1" lang="en-US" altLang="ko-KR" sz="1400" dirty="0">
                <a:solidFill>
                  <a:schemeClr val="bg1"/>
                </a:solidFill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</a:rPr>
              <a:t>종</a:t>
            </a:r>
          </a:p>
        </p:txBody>
      </p:sp>
      <p:sp>
        <p:nvSpPr>
          <p:cNvPr id="117" name="모서리가 둥근 직사각형 72"/>
          <p:cNvSpPr/>
          <p:nvPr/>
        </p:nvSpPr>
        <p:spPr>
          <a:xfrm>
            <a:off x="9725898" y="5154544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사운드 삽입</a:t>
            </a:r>
          </a:p>
        </p:txBody>
      </p:sp>
      <p:sp>
        <p:nvSpPr>
          <p:cNvPr id="118" name="모서리가 둥근 직사각형 73"/>
          <p:cNvSpPr/>
          <p:nvPr/>
        </p:nvSpPr>
        <p:spPr>
          <a:xfrm>
            <a:off x="5370921" y="2233587"/>
            <a:ext cx="33335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2" name="모서리가 둥근 직사각형 39"/>
          <p:cNvSpPr/>
          <p:nvPr/>
        </p:nvSpPr>
        <p:spPr>
          <a:xfrm>
            <a:off x="10571527" y="701651"/>
            <a:ext cx="1145395" cy="527395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일정 변경</a:t>
            </a:r>
          </a:p>
        </p:txBody>
      </p:sp>
      <p:sp>
        <p:nvSpPr>
          <p:cNvPr id="36" name="모서리가 둥근 직사각형 39"/>
          <p:cNvSpPr/>
          <p:nvPr/>
        </p:nvSpPr>
        <p:spPr>
          <a:xfrm>
            <a:off x="9356837" y="701650"/>
            <a:ext cx="1153815" cy="527396"/>
          </a:xfrm>
          <a:prstGeom prst="round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진행 중</a:t>
            </a:r>
          </a:p>
        </p:txBody>
      </p:sp>
      <p:sp>
        <p:nvSpPr>
          <p:cNvPr id="39" name="모서리가 둥근 직사각형 39"/>
          <p:cNvSpPr/>
          <p:nvPr/>
        </p:nvSpPr>
        <p:spPr>
          <a:xfrm>
            <a:off x="8142147" y="701651"/>
            <a:ext cx="1153815" cy="527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새 작업</a:t>
            </a:r>
          </a:p>
        </p:txBody>
      </p:sp>
      <p:sp>
        <p:nvSpPr>
          <p:cNvPr id="41" name="모서리가 둥근 직사각형 39"/>
          <p:cNvSpPr/>
          <p:nvPr/>
        </p:nvSpPr>
        <p:spPr>
          <a:xfrm>
            <a:off x="6927457" y="701651"/>
            <a:ext cx="1153815" cy="527396"/>
          </a:xfrm>
          <a:prstGeom prst="roundRect">
            <a:avLst/>
          </a:prstGeom>
          <a:solidFill>
            <a:srgbClr val="00205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작업 완료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10647" y="4883873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패킷 최적화 작업</a:t>
            </a:r>
          </a:p>
        </p:txBody>
      </p:sp>
      <p:sp>
        <p:nvSpPr>
          <p:cNvPr id="44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필요한 </a:t>
            </a:r>
            <a:r>
              <a:rPr kumimoji="1" lang="en-US" altLang="ko-KR" sz="1600" dirty="0">
                <a:solidFill>
                  <a:schemeClr val="bg1"/>
                </a:solidFill>
              </a:rPr>
              <a:t>AI </a:t>
            </a:r>
            <a:r>
              <a:rPr kumimoji="1" lang="ko-KR" altLang="en-US" sz="1600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45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95395" y="2266682"/>
            <a:ext cx="3100792" cy="536789"/>
            <a:chOff x="495395" y="2266682"/>
            <a:chExt cx="3100792" cy="536789"/>
          </a:xfrm>
        </p:grpSpPr>
        <p:sp>
          <p:nvSpPr>
            <p:cNvPr id="47" name="모서리가 둥근 직사각형 39"/>
            <p:cNvSpPr/>
            <p:nvPr/>
          </p:nvSpPr>
          <p:spPr>
            <a:xfrm>
              <a:off x="705574" y="2273506"/>
              <a:ext cx="2890613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39"/>
            <p:cNvSpPr/>
            <p:nvPr/>
          </p:nvSpPr>
          <p:spPr>
            <a:xfrm>
              <a:off x="495395" y="2266682"/>
              <a:ext cx="1985195" cy="536789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Boost </a:t>
              </a:r>
              <a:r>
                <a:rPr kumimoji="1" lang="en-US" altLang="ko-KR" sz="1400" dirty="0" err="1">
                  <a:solidFill>
                    <a:schemeClr val="bg1"/>
                  </a:solidFill>
                </a:rPr>
                <a:t>asio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프레임워크 작성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649208" y="2925287"/>
            <a:ext cx="4292821" cy="545278"/>
            <a:chOff x="1649208" y="2925287"/>
            <a:chExt cx="4292821" cy="545278"/>
          </a:xfrm>
        </p:grpSpPr>
        <p:sp>
          <p:nvSpPr>
            <p:cNvPr id="50" name="모서리가 둥근 직사각형 39"/>
            <p:cNvSpPr/>
            <p:nvPr/>
          </p:nvSpPr>
          <p:spPr>
            <a:xfrm>
              <a:off x="2850789" y="2932111"/>
              <a:ext cx="3091240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20"/>
            <p:cNvSpPr/>
            <p:nvPr/>
          </p:nvSpPr>
          <p:spPr>
            <a:xfrm>
              <a:off x="1649208" y="2925287"/>
              <a:ext cx="2035688" cy="545278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클라이언트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동기화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56833" y="3588290"/>
            <a:ext cx="3139009" cy="554670"/>
            <a:chOff x="3956833" y="3588290"/>
            <a:chExt cx="3139009" cy="554670"/>
          </a:xfrm>
        </p:grpSpPr>
        <p:sp>
          <p:nvSpPr>
            <p:cNvPr id="53" name="모서리가 둥근 직사각형 39"/>
            <p:cNvSpPr/>
            <p:nvPr/>
          </p:nvSpPr>
          <p:spPr>
            <a:xfrm>
              <a:off x="4016678" y="3598258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모서리가 둥근 직사각형 28"/>
            <p:cNvSpPr/>
            <p:nvPr/>
          </p:nvSpPr>
          <p:spPr>
            <a:xfrm>
              <a:off x="3956833" y="3588290"/>
              <a:ext cx="831384" cy="554670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충돌</a:t>
              </a:r>
              <a:endParaRPr kumimoji="1"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</a:rPr>
                <a:t>처리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84266" y="4247842"/>
            <a:ext cx="3111576" cy="540814"/>
            <a:chOff x="3984266" y="4247842"/>
            <a:chExt cx="3111576" cy="540814"/>
          </a:xfrm>
        </p:grpSpPr>
        <p:sp>
          <p:nvSpPr>
            <p:cNvPr id="56" name="모서리가 둥근 직사각형 39"/>
            <p:cNvSpPr/>
            <p:nvPr/>
          </p:nvSpPr>
          <p:spPr>
            <a:xfrm>
              <a:off x="3984266" y="4254437"/>
              <a:ext cx="3079164" cy="52739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41"/>
            <p:cNvSpPr/>
            <p:nvPr/>
          </p:nvSpPr>
          <p:spPr>
            <a:xfrm>
              <a:off x="5110647" y="4247842"/>
              <a:ext cx="1985195" cy="540814"/>
            </a:xfrm>
            <a:prstGeom prst="roundRect">
              <a:avLst/>
            </a:prstGeom>
            <a:solidFill>
              <a:srgbClr val="00205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</a:rPr>
                <a:t>코드 </a:t>
              </a:r>
              <a:r>
                <a:rPr kumimoji="1" lang="ko-KR" altLang="en-US" sz="1600" dirty="0" err="1">
                  <a:solidFill>
                    <a:schemeClr val="bg1"/>
                  </a:solidFill>
                </a:rPr>
                <a:t>리팩토링</a:t>
              </a:r>
              <a:endParaRPr kumimoji="1"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56833" y="1866697"/>
            <a:ext cx="2295350" cy="936774"/>
            <a:chOff x="3956833" y="1889617"/>
            <a:chExt cx="2295350" cy="914021"/>
          </a:xfrm>
        </p:grpSpPr>
        <p:sp>
          <p:nvSpPr>
            <p:cNvPr id="59" name="모서리가 둥근 직사각형 20"/>
            <p:cNvSpPr/>
            <p:nvPr/>
          </p:nvSpPr>
          <p:spPr>
            <a:xfrm>
              <a:off x="3956833" y="2286544"/>
              <a:ext cx="1985195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Azure SQL 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66790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583868" y="1862485"/>
            <a:ext cx="2307626" cy="936774"/>
            <a:chOff x="3906341" y="1889617"/>
            <a:chExt cx="2307626" cy="914021"/>
          </a:xfrm>
        </p:grpSpPr>
        <p:sp>
          <p:nvSpPr>
            <p:cNvPr id="62" name="모서리가 둥근 직사각형 20"/>
            <p:cNvSpPr/>
            <p:nvPr/>
          </p:nvSpPr>
          <p:spPr>
            <a:xfrm>
              <a:off x="3906341" y="2286544"/>
              <a:ext cx="1987659" cy="51709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</a:rPr>
                <a:t>DB </a:t>
              </a:r>
              <a:r>
                <a:rPr kumimoji="1" lang="ko-KR" altLang="en-US" sz="1400" dirty="0">
                  <a:solidFill>
                    <a:schemeClr val="bg1"/>
                  </a:solidFill>
                </a:rPr>
                <a:t>진행 내용 저장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574" y="1889617"/>
              <a:ext cx="485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+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화살표 연결선 3"/>
          <p:cNvCxnSpPr>
            <a:cxnSpLocks/>
          </p:cNvCxnSpPr>
          <p:nvPr/>
        </p:nvCxnSpPr>
        <p:spPr>
          <a:xfrm flipH="1">
            <a:off x="2505757" y="2543850"/>
            <a:ext cx="101565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 flipH="1">
            <a:off x="3684896" y="3195603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4845563" y="3847357"/>
            <a:ext cx="208189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cxnSpLocks/>
          </p:cNvCxnSpPr>
          <p:nvPr/>
        </p:nvCxnSpPr>
        <p:spPr>
          <a:xfrm>
            <a:off x="4131208" y="4567203"/>
            <a:ext cx="81044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922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03021" y="2819084"/>
            <a:ext cx="13050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툴 작업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41545" y="3496313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메인 캐릭터 </a:t>
            </a:r>
            <a:endParaRPr kumimoji="1"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72085" y="2119719"/>
            <a:ext cx="3139007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2119720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제작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06853" y="3494230"/>
            <a:ext cx="83138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1682" y="2114215"/>
            <a:ext cx="980078" cy="574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임포트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02634" y="3496312"/>
            <a:ext cx="8109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충돌</a:t>
            </a:r>
          </a:p>
        </p:txBody>
      </p:sp>
      <p:sp>
        <p:nvSpPr>
          <p:cNvPr id="29" name="모서리가 둥근 직사각형 24"/>
          <p:cNvSpPr/>
          <p:nvPr/>
        </p:nvSpPr>
        <p:spPr>
          <a:xfrm>
            <a:off x="4569402" y="349930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36" name="모서리가 둥근 직사각형 24"/>
          <p:cNvSpPr/>
          <p:nvPr/>
        </p:nvSpPr>
        <p:spPr>
          <a:xfrm>
            <a:off x="5110647" y="2819083"/>
            <a:ext cx="134921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9" name="모서리가 둥근 직사각형 24"/>
          <p:cNvSpPr/>
          <p:nvPr/>
        </p:nvSpPr>
        <p:spPr>
          <a:xfrm>
            <a:off x="5418106" y="3496311"/>
            <a:ext cx="119859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AI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24"/>
          <p:cNvSpPr/>
          <p:nvPr/>
        </p:nvSpPr>
        <p:spPr>
          <a:xfrm>
            <a:off x="7911837" y="4120377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NPC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24"/>
          <p:cNvSpPr/>
          <p:nvPr/>
        </p:nvSpPr>
        <p:spPr>
          <a:xfrm>
            <a:off x="7394023" y="3494229"/>
            <a:ext cx="79285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43" name="모서리가 둥근 직사각형 24"/>
          <p:cNvSpPr/>
          <p:nvPr/>
        </p:nvSpPr>
        <p:spPr>
          <a:xfrm>
            <a:off x="8253153" y="3499309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44" name="모서리가 둥근 직사각형 24"/>
          <p:cNvSpPr/>
          <p:nvPr/>
        </p:nvSpPr>
        <p:spPr>
          <a:xfrm>
            <a:off x="6679851" y="3499309"/>
            <a:ext cx="6589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24"/>
          <p:cNvSpPr/>
          <p:nvPr/>
        </p:nvSpPr>
        <p:spPr>
          <a:xfrm>
            <a:off x="8525453" y="2869600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보스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레이드</a:t>
            </a:r>
          </a:p>
        </p:txBody>
      </p:sp>
      <p:sp>
        <p:nvSpPr>
          <p:cNvPr id="46" name="모서리가 둥근 직사각형 24"/>
          <p:cNvSpPr/>
          <p:nvPr/>
        </p:nvSpPr>
        <p:spPr>
          <a:xfrm>
            <a:off x="6569956" y="2819082"/>
            <a:ext cx="103734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마을</a:t>
            </a:r>
            <a:r>
              <a:rPr kumimoji="1" lang="en-US" altLang="ko-KR" sz="1200" dirty="0">
                <a:solidFill>
                  <a:schemeClr val="bg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던젼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24"/>
          <p:cNvSpPr/>
          <p:nvPr/>
        </p:nvSpPr>
        <p:spPr>
          <a:xfrm>
            <a:off x="9725899" y="2869599"/>
            <a:ext cx="198519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최종 컨텐츠  합성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24"/>
          <p:cNvSpPr/>
          <p:nvPr/>
        </p:nvSpPr>
        <p:spPr>
          <a:xfrm>
            <a:off x="6240844" y="4120377"/>
            <a:ext cx="87801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635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95668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48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27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186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66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02890" y="2112645"/>
            <a:ext cx="20015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070" y="1369695"/>
            <a:ext cx="831215" cy="56324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455" y="1369695"/>
            <a:ext cx="831215" cy="56324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0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095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2890" y="1369695"/>
            <a:ext cx="831215" cy="563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80200" y="5518150"/>
            <a:ext cx="387731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</a:rPr>
              <a:t>환경매핑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25660" y="6104255"/>
            <a:ext cx="1985010" cy="4559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최적화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900" y="2698750"/>
            <a:ext cx="102235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라이팅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7900" y="3284855"/>
            <a:ext cx="1022985" cy="9302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디퓨즈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스펙큘러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매핑</a:t>
            </a:r>
            <a:endParaRPr lang="ko-KR" altLang="en-US" sz="16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6920" y="4345305"/>
            <a:ext cx="84328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</a:rPr>
              <a:t>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80200" y="4931410"/>
            <a:ext cx="1569720" cy="45593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쉐도우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매핑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</a:rPr>
              <a:t>셰이더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758744" y="2473650"/>
            <a:ext cx="66014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500" i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436299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4751" y="3687405"/>
            <a:ext cx="1014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위험에 처한 </a:t>
            </a:r>
            <a:r>
              <a:rPr kumimoji="1" lang="en-US" altLang="ko-KR" sz="3600" b="1" dirty="0">
                <a:solidFill>
                  <a:srgbClr val="FFFF00"/>
                </a:solidFill>
              </a:rPr>
              <a:t>‘</a:t>
            </a:r>
            <a:r>
              <a:rPr kumimoji="1" lang="ko-KR" altLang="en-US" sz="3600" b="1" dirty="0" err="1">
                <a:solidFill>
                  <a:srgbClr val="FFFF00"/>
                </a:solidFill>
              </a:rPr>
              <a:t>미리내</a:t>
            </a:r>
            <a:r>
              <a:rPr kumimoji="1" lang="en-US" altLang="ko-KR" sz="3600" b="1" dirty="0">
                <a:solidFill>
                  <a:srgbClr val="FFFF00"/>
                </a:solidFill>
              </a:rPr>
              <a:t>’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를 구할 </a:t>
            </a:r>
            <a:r>
              <a:rPr kumimoji="1" lang="ko-KR" altLang="en-US" sz="3600" b="1" dirty="0">
                <a:solidFill>
                  <a:srgbClr val="FFFF00"/>
                </a:solidFill>
              </a:rPr>
              <a:t>위대한 용사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가 되자</a:t>
            </a:r>
            <a:endParaRPr kumimoji="1"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1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1818" y="1436299"/>
            <a:ext cx="6428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</a:rPr>
              <a:t>노루막이</a:t>
            </a:r>
            <a:endParaRPr kumimoji="1" lang="en-US" altLang="ko-KR" sz="88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더는 갈 데 없는 산의 막다른 꼭대기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kumimoji="1"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노루는 내리막길을 잘 못 달리기 때문에 꼭대기가 막다른 곳이 된다</a:t>
            </a:r>
            <a:r>
              <a:rPr kumimoji="1" lang="en-US" altLang="ko-KR" sz="16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5820" y="4645850"/>
            <a:ext cx="10779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온라인 액션 </a:t>
            </a:r>
            <a:r>
              <a:rPr lang="en-US" altLang="ko-KR" sz="3200" dirty="0">
                <a:solidFill>
                  <a:schemeClr val="bg1"/>
                </a:solidFill>
              </a:rPr>
              <a:t>MMORPG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키보드 조작으로 경험하는 </a:t>
            </a:r>
            <a:r>
              <a:rPr lang="ko-KR" altLang="en-US" sz="3200" dirty="0">
                <a:solidFill>
                  <a:srgbClr val="FFFF00"/>
                </a:solidFill>
              </a:rPr>
              <a:t>고속 액션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인칭 </a:t>
            </a:r>
            <a:r>
              <a:rPr lang="ko-KR" altLang="en-US" sz="3200" dirty="0" err="1">
                <a:solidFill>
                  <a:schemeClr val="bg1"/>
                </a:solidFill>
              </a:rPr>
              <a:t>쿼터뷰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751" y="3687405"/>
            <a:ext cx="1014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위험에 처한 </a:t>
            </a:r>
            <a:r>
              <a:rPr kumimoji="1" lang="en-US" altLang="ko-KR" sz="3600" b="1" dirty="0">
                <a:solidFill>
                  <a:srgbClr val="FFFF00"/>
                </a:solidFill>
              </a:rPr>
              <a:t>‘</a:t>
            </a:r>
            <a:r>
              <a:rPr kumimoji="1" lang="ko-KR" altLang="en-US" sz="3600" b="1" dirty="0" err="1">
                <a:solidFill>
                  <a:srgbClr val="FFFF00"/>
                </a:solidFill>
              </a:rPr>
              <a:t>미리내</a:t>
            </a:r>
            <a:r>
              <a:rPr kumimoji="1" lang="en-US" altLang="ko-KR" sz="3600" b="1" dirty="0">
                <a:solidFill>
                  <a:srgbClr val="FFFF00"/>
                </a:solidFill>
              </a:rPr>
              <a:t>’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를 구할 </a:t>
            </a:r>
            <a:r>
              <a:rPr kumimoji="1" lang="ko-KR" altLang="en-US" sz="3600" b="1" dirty="0">
                <a:solidFill>
                  <a:srgbClr val="FFFF00"/>
                </a:solidFill>
              </a:rPr>
              <a:t>위대한 용사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가 되자</a:t>
            </a:r>
            <a:endParaRPr kumimoji="1"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6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자유형 184"/>
          <p:cNvSpPr/>
          <p:nvPr/>
        </p:nvSpPr>
        <p:spPr>
          <a:xfrm>
            <a:off x="1766116" y="2758975"/>
            <a:ext cx="4179355" cy="1109317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6" name="직사각형 185"/>
          <p:cNvSpPr/>
          <p:nvPr/>
        </p:nvSpPr>
        <p:spPr>
          <a:xfrm>
            <a:off x="1746938" y="1713956"/>
            <a:ext cx="8698123" cy="484732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7" name="타원 186"/>
          <p:cNvSpPr/>
          <p:nvPr/>
        </p:nvSpPr>
        <p:spPr>
          <a:xfrm>
            <a:off x="5704945" y="5122726"/>
            <a:ext cx="782989" cy="78298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188" name="타원 187"/>
          <p:cNvSpPr/>
          <p:nvPr/>
        </p:nvSpPr>
        <p:spPr>
          <a:xfrm>
            <a:off x="5917168" y="5335389"/>
            <a:ext cx="357662" cy="3576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44394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ultra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10562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4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75279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3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39996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2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531918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193590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6840761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487933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1910977" y="1843137"/>
            <a:ext cx="2205772" cy="689084"/>
            <a:chOff x="437805" y="349136"/>
            <a:chExt cx="3485805" cy="1088967"/>
          </a:xfrm>
        </p:grpSpPr>
        <p:sp>
          <p:nvSpPr>
            <p:cNvPr id="255" name="직사각형 254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</p:grpSp>
      <p:sp>
        <p:nvSpPr>
          <p:cNvPr id="198" name="직사각형 197"/>
          <p:cNvSpPr/>
          <p:nvPr/>
        </p:nvSpPr>
        <p:spPr>
          <a:xfrm>
            <a:off x="1863612" y="4965939"/>
            <a:ext cx="2104112" cy="1454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9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900" dirty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           망쳤으니 책임져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4061634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</a:rPr>
              <a:t>1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870247" y="5775217"/>
            <a:ext cx="260997" cy="26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600" dirty="0">
                <a:solidFill>
                  <a:prstClr val="black"/>
                </a:solidFill>
              </a:rPr>
              <a:t>1</a:t>
            </a:r>
            <a:endParaRPr kumimoji="1" lang="ko-KR" altLang="en-US" sz="600" dirty="0">
              <a:solidFill>
                <a:prstClr val="black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982999" y="6113174"/>
            <a:ext cx="1761623" cy="20403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863612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60796" y="4739039"/>
            <a:ext cx="420866" cy="174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dirty="0">
                <a:solidFill>
                  <a:sysClr val="windowText" lastClr="000000"/>
                </a:solidFill>
              </a:rPr>
              <a:t>시스템</a:t>
            </a:r>
          </a:p>
        </p:txBody>
      </p:sp>
      <p:cxnSp>
        <p:nvCxnSpPr>
          <p:cNvPr id="204" name="직선 연결선[R] 203"/>
          <p:cNvCxnSpPr/>
          <p:nvPr/>
        </p:nvCxnSpPr>
        <p:spPr>
          <a:xfrm flipV="1">
            <a:off x="7193590" y="1713956"/>
            <a:ext cx="0" cy="161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 flipH="1" flipV="1">
            <a:off x="7193590" y="3327168"/>
            <a:ext cx="3251471" cy="14118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565" y="3424379"/>
            <a:ext cx="793231" cy="894692"/>
          </a:xfrm>
          <a:prstGeom prst="rect">
            <a:avLst/>
          </a:prstGeom>
        </p:spPr>
      </p:pic>
      <p:cxnSp>
        <p:nvCxnSpPr>
          <p:cNvPr id="207" name="직선 연결선[R] 206"/>
          <p:cNvCxnSpPr/>
          <p:nvPr/>
        </p:nvCxnSpPr>
        <p:spPr>
          <a:xfrm flipH="1" flipV="1">
            <a:off x="4488877" y="2083042"/>
            <a:ext cx="1477064" cy="6775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 flipV="1">
            <a:off x="5965940" y="1713956"/>
            <a:ext cx="0" cy="10466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[R] 208"/>
          <p:cNvCxnSpPr/>
          <p:nvPr/>
        </p:nvCxnSpPr>
        <p:spPr>
          <a:xfrm flipV="1">
            <a:off x="5965940" y="1963089"/>
            <a:ext cx="1227649" cy="7974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3132487" y="3084795"/>
            <a:ext cx="757011" cy="757011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262">
            <a:off x="3457880" y="3459076"/>
            <a:ext cx="757011" cy="75701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86868">
            <a:off x="3293153" y="3839344"/>
            <a:ext cx="757011" cy="7570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2902866" y="4046899"/>
            <a:ext cx="757011" cy="757011"/>
          </a:xfrm>
          <a:prstGeom prst="rect">
            <a:avLst/>
          </a:prstGeom>
        </p:spPr>
      </p:pic>
      <p:sp>
        <p:nvSpPr>
          <p:cNvPr id="214" name="호 213"/>
          <p:cNvSpPr/>
          <p:nvPr/>
        </p:nvSpPr>
        <p:spPr>
          <a:xfrm rot="4829520">
            <a:off x="1893523" y="3055591"/>
            <a:ext cx="2078164" cy="1099061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grpSp>
        <p:nvGrpSpPr>
          <p:cNvPr id="215" name="그룹 214"/>
          <p:cNvGrpSpPr/>
          <p:nvPr/>
        </p:nvGrpSpPr>
        <p:grpSpPr>
          <a:xfrm>
            <a:off x="2687465" y="2743182"/>
            <a:ext cx="577295" cy="627771"/>
            <a:chOff x="5283447" y="2363113"/>
            <a:chExt cx="1443924" cy="1570175"/>
          </a:xfrm>
        </p:grpSpPr>
        <p:sp>
          <p:nvSpPr>
            <p:cNvPr id="252" name="타원 251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4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5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6" name="그림 215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153" y="3040878"/>
            <a:ext cx="1009669" cy="997356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5528512" y="2543238"/>
            <a:ext cx="577295" cy="627771"/>
            <a:chOff x="5283447" y="2363113"/>
            <a:chExt cx="1443924" cy="1570175"/>
          </a:xfrm>
        </p:grpSpPr>
        <p:sp>
          <p:nvSpPr>
            <p:cNvPr id="249" name="타원 24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</a:rPr>
                <a:t>Fever</a:t>
              </a:r>
              <a:endParaRPr kumimoji="1" lang="ko-KR" altLang="en-US" sz="500" dirty="0">
                <a:solidFill>
                  <a:srgbClr val="FF0000"/>
                </a:solidFill>
              </a:endParaRPr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251" name="TextBox 8"/>
            <p:cNvSpPr txBox="1"/>
            <p:nvPr/>
          </p:nvSpPr>
          <p:spPr>
            <a:xfrm>
              <a:off x="5439948" y="2415959"/>
              <a:ext cx="521817" cy="536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2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8" name="그림 217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908" y="4215912"/>
            <a:ext cx="1909678" cy="139478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476" y="2068022"/>
            <a:ext cx="2354068" cy="1944353"/>
          </a:xfrm>
          <a:prstGeom prst="rect">
            <a:avLst/>
          </a:prstGeom>
        </p:spPr>
      </p:pic>
      <p:sp>
        <p:nvSpPr>
          <p:cNvPr id="220" name="번개[L] 219"/>
          <p:cNvSpPr/>
          <p:nvPr/>
        </p:nvSpPr>
        <p:spPr>
          <a:xfrm rot="20700000">
            <a:off x="6896433" y="3282528"/>
            <a:ext cx="1950760" cy="182017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21" name="직사각형 220"/>
          <p:cNvSpPr/>
          <p:nvPr/>
        </p:nvSpPr>
        <p:spPr>
          <a:xfrm>
            <a:off x="8851971" y="4254586"/>
            <a:ext cx="604300" cy="2381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222" name="타원 221"/>
          <p:cNvSpPr/>
          <p:nvPr/>
        </p:nvSpPr>
        <p:spPr>
          <a:xfrm>
            <a:off x="41167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4458582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4" name="타원 223"/>
          <p:cNvSpPr/>
          <p:nvPr/>
        </p:nvSpPr>
        <p:spPr>
          <a:xfrm>
            <a:off x="4808076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5163945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5495098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1167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458582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808076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5163945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5495098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6546601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6888434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23792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593797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924949" y="5653074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500" dirty="0">
              <a:solidFill>
                <a:sysClr val="windowText" lastClr="00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6546601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8" name="타원 237"/>
          <p:cNvSpPr/>
          <p:nvPr/>
        </p:nvSpPr>
        <p:spPr>
          <a:xfrm>
            <a:off x="6888434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723792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593797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7924949" y="6009261"/>
            <a:ext cx="151591" cy="1515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908929" y="2519146"/>
            <a:ext cx="1454223" cy="5046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9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4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4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3" name="설명선 1[L] 242"/>
          <p:cNvSpPr/>
          <p:nvPr/>
        </p:nvSpPr>
        <p:spPr>
          <a:xfrm>
            <a:off x="7284510" y="5590220"/>
            <a:ext cx="3078640" cy="622667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100" b="1" dirty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100" b="1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34458">
            <a:off x="4077641" y="4568270"/>
            <a:ext cx="757011" cy="75701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585" y="3088649"/>
            <a:ext cx="880136" cy="117048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03451">
            <a:off x="4472514" y="4416074"/>
            <a:ext cx="1819293" cy="404243"/>
          </a:xfrm>
          <a:prstGeom prst="rect">
            <a:avLst/>
          </a:prstGeom>
        </p:spPr>
      </p:pic>
      <p:sp>
        <p:nvSpPr>
          <p:cNvPr id="247" name="설명선 1[L] 246"/>
          <p:cNvSpPr/>
          <p:nvPr/>
        </p:nvSpPr>
        <p:spPr>
          <a:xfrm>
            <a:off x="1954148" y="2774282"/>
            <a:ext cx="2900065" cy="507852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05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050" b="1" dirty="0">
                <a:solidFill>
                  <a:sysClr val="windowText" lastClr="000000"/>
                </a:solidFill>
              </a:rPr>
              <a:t>적의 공격을 방어하고 발열을 획득</a:t>
            </a:r>
          </a:p>
        </p:txBody>
      </p:sp>
      <p:sp>
        <p:nvSpPr>
          <p:cNvPr id="248" name="설명선 1[L] 247"/>
          <p:cNvSpPr/>
          <p:nvPr/>
        </p:nvSpPr>
        <p:spPr>
          <a:xfrm>
            <a:off x="7294074" y="1863426"/>
            <a:ext cx="3055265" cy="559142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ysClr val="windowText" lastClr="000000"/>
                </a:solidFill>
              </a:rPr>
              <a:t>이하의 공격은 효과를 발휘하지 못함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</p:spTree>
    <p:extLst>
      <p:ext uri="{BB962C8B-B14F-4D97-AF65-F5344CB8AC3E}">
        <p14:creationId xmlns:p14="http://schemas.microsoft.com/office/powerpoint/2010/main" val="20676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</p:spTree>
    <p:extLst>
      <p:ext uri="{BB962C8B-B14F-4D97-AF65-F5344CB8AC3E}">
        <p14:creationId xmlns:p14="http://schemas.microsoft.com/office/powerpoint/2010/main" val="7804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30447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3893183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9" name="타원 98"/>
          <p:cNvSpPr/>
          <p:nvPr/>
        </p:nvSpPr>
        <p:spPr>
          <a:xfrm>
            <a:off x="882741" y="1783724"/>
            <a:ext cx="587053" cy="587053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90" name="TextBox 89"/>
          <p:cNvSpPr txBox="1"/>
          <p:nvPr/>
        </p:nvSpPr>
        <p:spPr>
          <a:xfrm>
            <a:off x="193306" y="92815"/>
            <a:ext cx="86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기획 발표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비전 제시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0" y="1167112"/>
            <a:ext cx="10769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10769600" y="804255"/>
            <a:ext cx="725714" cy="725714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9" y="2345056"/>
            <a:ext cx="1044045" cy="103131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94" y="1740652"/>
            <a:ext cx="1828864" cy="1510558"/>
          </a:xfrm>
          <a:prstGeom prst="rect">
            <a:avLst/>
          </a:prstGeom>
        </p:spPr>
      </p:pic>
      <p:cxnSp>
        <p:nvCxnSpPr>
          <p:cNvPr id="96" name="직선 연결선[R] 12"/>
          <p:cNvCxnSpPr/>
          <p:nvPr/>
        </p:nvCxnSpPr>
        <p:spPr>
          <a:xfrm>
            <a:off x="1176268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3"/>
          <p:cNvCxnSpPr/>
          <p:nvPr/>
        </p:nvCxnSpPr>
        <p:spPr>
          <a:xfrm flipH="1" flipV="1">
            <a:off x="882741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1042187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텍스트 상자 23"/>
          <p:cNvSpPr txBox="1"/>
          <p:nvPr/>
        </p:nvSpPr>
        <p:spPr>
          <a:xfrm>
            <a:off x="2051384" y="1502338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103" name="텍스트 상자 24"/>
          <p:cNvSpPr txBox="1"/>
          <p:nvPr/>
        </p:nvSpPr>
        <p:spPr>
          <a:xfrm>
            <a:off x="407325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-50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01" y="2345056"/>
            <a:ext cx="1044045" cy="103131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36" y="1740652"/>
            <a:ext cx="1828864" cy="1510558"/>
          </a:xfrm>
          <a:prstGeom prst="rect">
            <a:avLst/>
          </a:prstGeom>
        </p:spPr>
      </p:pic>
      <p:cxnSp>
        <p:nvCxnSpPr>
          <p:cNvPr id="106" name="직선 연결선[R] 27"/>
          <p:cNvCxnSpPr/>
          <p:nvPr/>
        </p:nvCxnSpPr>
        <p:spPr>
          <a:xfrm>
            <a:off x="4186710" y="1783724"/>
            <a:ext cx="0" cy="587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28"/>
          <p:cNvCxnSpPr/>
          <p:nvPr/>
        </p:nvCxnSpPr>
        <p:spPr>
          <a:xfrm flipH="1" flipV="1">
            <a:off x="3893183" y="2077251"/>
            <a:ext cx="159447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052630" y="1943171"/>
            <a:ext cx="268160" cy="268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1" name="직선 연결선[R] 32"/>
          <p:cNvCxnSpPr/>
          <p:nvPr/>
        </p:nvCxnSpPr>
        <p:spPr>
          <a:xfrm flipH="1">
            <a:off x="4320790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상자 33"/>
          <p:cNvSpPr txBox="1"/>
          <p:nvPr/>
        </p:nvSpPr>
        <p:spPr>
          <a:xfrm>
            <a:off x="3417767" y="269865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-20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오른쪽 화살표[R] 34"/>
          <p:cNvSpPr/>
          <p:nvPr/>
        </p:nvSpPr>
        <p:spPr>
          <a:xfrm>
            <a:off x="3093174" y="2626799"/>
            <a:ext cx="417343" cy="2307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98" name="자유형 14"/>
          <p:cNvSpPr/>
          <p:nvPr/>
        </p:nvSpPr>
        <p:spPr>
          <a:xfrm>
            <a:off x="1181253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cxnSp>
        <p:nvCxnSpPr>
          <p:cNvPr id="101" name="직선 연결선[R] 17"/>
          <p:cNvCxnSpPr/>
          <p:nvPr/>
        </p:nvCxnSpPr>
        <p:spPr>
          <a:xfrm flipH="1">
            <a:off x="1310348" y="2077251"/>
            <a:ext cx="159446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29"/>
          <p:cNvSpPr/>
          <p:nvPr/>
        </p:nvSpPr>
        <p:spPr>
          <a:xfrm>
            <a:off x="4191695" y="1786903"/>
            <a:ext cx="284342" cy="287555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7" name="그룹 6"/>
          <p:cNvGrpSpPr/>
          <p:nvPr/>
        </p:nvGrpSpPr>
        <p:grpSpPr>
          <a:xfrm>
            <a:off x="7555973" y="1740652"/>
            <a:ext cx="2966885" cy="1619496"/>
            <a:chOff x="2446944" y="1406457"/>
            <a:chExt cx="7695450" cy="4200618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944" y="2550398"/>
              <a:ext cx="2239324" cy="304871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49" y="2542438"/>
              <a:ext cx="4024945" cy="3064637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297964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18" name="직선 연결선[R] 5"/>
            <p:cNvCxnSpPr/>
            <p:nvPr/>
          </p:nvCxnSpPr>
          <p:spPr>
            <a:xfrm>
              <a:off x="3586381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6"/>
            <p:cNvCxnSpPr/>
            <p:nvPr/>
          </p:nvCxnSpPr>
          <p:spPr>
            <a:xfrm flipH="1" flipV="1">
              <a:off x="297964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자유형 7"/>
            <p:cNvSpPr/>
            <p:nvPr/>
          </p:nvSpPr>
          <p:spPr>
            <a:xfrm>
              <a:off x="359668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309228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2" name="직선 연결선[R] 10"/>
            <p:cNvCxnSpPr/>
            <p:nvPr/>
          </p:nvCxnSpPr>
          <p:spPr>
            <a:xfrm flipH="1">
              <a:off x="386353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7523180" y="1406457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cxnSp>
          <p:nvCxnSpPr>
            <p:cNvPr id="124" name="직선 연결선[R] 15"/>
            <p:cNvCxnSpPr/>
            <p:nvPr/>
          </p:nvCxnSpPr>
          <p:spPr>
            <a:xfrm>
              <a:off x="8129922" y="1406457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6"/>
            <p:cNvCxnSpPr/>
            <p:nvPr/>
          </p:nvCxnSpPr>
          <p:spPr>
            <a:xfrm flipH="1" flipV="1">
              <a:off x="7523180" y="2013198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7"/>
            <p:cNvSpPr/>
            <p:nvPr/>
          </p:nvSpPr>
          <p:spPr>
            <a:xfrm>
              <a:off x="8140227" y="1413027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7852769" y="1736045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8" name="직선 연결선[R] 19"/>
            <p:cNvCxnSpPr/>
            <p:nvPr/>
          </p:nvCxnSpPr>
          <p:spPr>
            <a:xfrm flipH="1">
              <a:off x="8407074" y="2013198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오른쪽 화살표[R] 27"/>
            <p:cNvSpPr/>
            <p:nvPr/>
          </p:nvSpPr>
          <p:spPr>
            <a:xfrm>
              <a:off x="4940840" y="3850312"/>
              <a:ext cx="811989" cy="44888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885055" y="4137319"/>
            <a:ext cx="4630410" cy="1881801"/>
            <a:chOff x="1122419" y="1396508"/>
            <a:chExt cx="9950556" cy="4043911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69" y="3973635"/>
              <a:ext cx="2008260" cy="1466784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19" y="1714865"/>
              <a:ext cx="2475592" cy="2044725"/>
            </a:xfrm>
            <a:prstGeom prst="rect">
              <a:avLst/>
            </a:prstGeom>
          </p:spPr>
        </p:pic>
        <p:sp>
          <p:nvSpPr>
            <p:cNvPr id="134" name="번개[L] 24"/>
            <p:cNvSpPr/>
            <p:nvPr/>
          </p:nvSpPr>
          <p:spPr>
            <a:xfrm rot="20700000">
              <a:off x="2236041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92D05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5816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36" name="직선 연결선[R] 29"/>
            <p:cNvCxnSpPr/>
            <p:nvPr/>
          </p:nvCxnSpPr>
          <p:spPr>
            <a:xfrm>
              <a:off x="4712557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30"/>
            <p:cNvCxnSpPr/>
            <p:nvPr/>
          </p:nvCxnSpPr>
          <p:spPr>
            <a:xfrm flipH="1" flipV="1">
              <a:off x="4105816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31"/>
            <p:cNvSpPr/>
            <p:nvPr/>
          </p:nvSpPr>
          <p:spPr>
            <a:xfrm>
              <a:off x="4722863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435404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0" name="직선 연결선[R] 33"/>
            <p:cNvCxnSpPr/>
            <p:nvPr/>
          </p:nvCxnSpPr>
          <p:spPr>
            <a:xfrm flipH="1">
              <a:off x="4989710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715" y="3973635"/>
              <a:ext cx="2008260" cy="146678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565" y="1714865"/>
              <a:ext cx="2475592" cy="2044725"/>
            </a:xfrm>
            <a:prstGeom prst="rect">
              <a:avLst/>
            </a:prstGeom>
          </p:spPr>
        </p:pic>
        <p:sp>
          <p:nvSpPr>
            <p:cNvPr id="143" name="번개[L] 36"/>
            <p:cNvSpPr/>
            <p:nvPr/>
          </p:nvSpPr>
          <p:spPr>
            <a:xfrm rot="20700000">
              <a:off x="7556187" y="2992066"/>
              <a:ext cx="2051464" cy="1914141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9425962" y="2822259"/>
              <a:ext cx="1213481" cy="1213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cxnSp>
          <p:nvCxnSpPr>
            <p:cNvPr id="145" name="직선 연결선[R] 38"/>
            <p:cNvCxnSpPr/>
            <p:nvPr/>
          </p:nvCxnSpPr>
          <p:spPr>
            <a:xfrm>
              <a:off x="10032703" y="2822259"/>
              <a:ext cx="0" cy="12134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39"/>
            <p:cNvCxnSpPr/>
            <p:nvPr/>
          </p:nvCxnSpPr>
          <p:spPr>
            <a:xfrm flipH="1" flipV="1">
              <a:off x="9425962" y="3429000"/>
              <a:ext cx="329588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자유형 40"/>
            <p:cNvSpPr/>
            <p:nvPr/>
          </p:nvSpPr>
          <p:spPr>
            <a:xfrm>
              <a:off x="10043009" y="2828829"/>
              <a:ext cx="587755" cy="594396"/>
            </a:xfrm>
            <a:custGeom>
              <a:avLst/>
              <a:gdLst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166862 w 587352"/>
                <a:gd name="connsiteY6" fmla="*/ 13349 h 567328"/>
                <a:gd name="connsiteX7" fmla="*/ 0 w 587352"/>
                <a:gd name="connsiteY7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27165 w 587352"/>
                <a:gd name="connsiteY5" fmla="*/ 120140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587352"/>
                <a:gd name="connsiteY0" fmla="*/ 0 h 567328"/>
                <a:gd name="connsiteX1" fmla="*/ 0 w 587352"/>
                <a:gd name="connsiteY1" fmla="*/ 473886 h 567328"/>
                <a:gd name="connsiteX2" fmla="*/ 126815 w 587352"/>
                <a:gd name="connsiteY2" fmla="*/ 500584 h 567328"/>
                <a:gd name="connsiteX3" fmla="*/ 240281 w 587352"/>
                <a:gd name="connsiteY3" fmla="*/ 567328 h 567328"/>
                <a:gd name="connsiteX4" fmla="*/ 587352 w 587352"/>
                <a:gd name="connsiteY4" fmla="*/ 240280 h 567328"/>
                <a:gd name="connsiteX5" fmla="*/ 493910 w 587352"/>
                <a:gd name="connsiteY5" fmla="*/ 140164 h 567328"/>
                <a:gd name="connsiteX6" fmla="*/ 300351 w 587352"/>
                <a:gd name="connsiteY6" fmla="*/ 60070 h 567328"/>
                <a:gd name="connsiteX7" fmla="*/ 166862 w 587352"/>
                <a:gd name="connsiteY7" fmla="*/ 13349 h 567328"/>
                <a:gd name="connsiteX8" fmla="*/ 0 w 587352"/>
                <a:gd name="connsiteY8" fmla="*/ 0 h 567328"/>
                <a:gd name="connsiteX0" fmla="*/ 0 w 614049"/>
                <a:gd name="connsiteY0" fmla="*/ 0 h 567328"/>
                <a:gd name="connsiteX1" fmla="*/ 0 w 614049"/>
                <a:gd name="connsiteY1" fmla="*/ 473886 h 567328"/>
                <a:gd name="connsiteX2" fmla="*/ 126815 w 614049"/>
                <a:gd name="connsiteY2" fmla="*/ 500584 h 567328"/>
                <a:gd name="connsiteX3" fmla="*/ 240281 w 614049"/>
                <a:gd name="connsiteY3" fmla="*/ 567328 h 567328"/>
                <a:gd name="connsiteX4" fmla="*/ 614049 w 614049"/>
                <a:gd name="connsiteY4" fmla="*/ 246954 h 567328"/>
                <a:gd name="connsiteX5" fmla="*/ 493910 w 614049"/>
                <a:gd name="connsiteY5" fmla="*/ 140164 h 567328"/>
                <a:gd name="connsiteX6" fmla="*/ 300351 w 614049"/>
                <a:gd name="connsiteY6" fmla="*/ 60070 h 567328"/>
                <a:gd name="connsiteX7" fmla="*/ 166862 w 614049"/>
                <a:gd name="connsiteY7" fmla="*/ 13349 h 567328"/>
                <a:gd name="connsiteX8" fmla="*/ 0 w 614049"/>
                <a:gd name="connsiteY8" fmla="*/ 0 h 567328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493910 w 904510"/>
                <a:gd name="connsiteY5" fmla="*/ 140164 h 902994"/>
                <a:gd name="connsiteX6" fmla="*/ 300351 w 904510"/>
                <a:gd name="connsiteY6" fmla="*/ 60070 h 902994"/>
                <a:gd name="connsiteX7" fmla="*/ 166862 w 904510"/>
                <a:gd name="connsiteY7" fmla="*/ 13349 h 902994"/>
                <a:gd name="connsiteX8" fmla="*/ 0 w 904510"/>
                <a:gd name="connsiteY8" fmla="*/ 0 h 902994"/>
                <a:gd name="connsiteX0" fmla="*/ 0 w 904510"/>
                <a:gd name="connsiteY0" fmla="*/ 0 h 902994"/>
                <a:gd name="connsiteX1" fmla="*/ 0 w 904510"/>
                <a:gd name="connsiteY1" fmla="*/ 473886 h 902994"/>
                <a:gd name="connsiteX2" fmla="*/ 126815 w 904510"/>
                <a:gd name="connsiteY2" fmla="*/ 500584 h 902994"/>
                <a:gd name="connsiteX3" fmla="*/ 240281 w 904510"/>
                <a:gd name="connsiteY3" fmla="*/ 567328 h 902994"/>
                <a:gd name="connsiteX4" fmla="*/ 904510 w 904510"/>
                <a:gd name="connsiteY4" fmla="*/ 902994 h 902994"/>
                <a:gd name="connsiteX5" fmla="*/ 705402 w 904510"/>
                <a:gd name="connsiteY5" fmla="*/ 357094 h 902994"/>
                <a:gd name="connsiteX6" fmla="*/ 493910 w 904510"/>
                <a:gd name="connsiteY6" fmla="*/ 140164 h 902994"/>
                <a:gd name="connsiteX7" fmla="*/ 300351 w 904510"/>
                <a:gd name="connsiteY7" fmla="*/ 60070 h 902994"/>
                <a:gd name="connsiteX8" fmla="*/ 166862 w 904510"/>
                <a:gd name="connsiteY8" fmla="*/ 13349 h 902994"/>
                <a:gd name="connsiteX9" fmla="*/ 0 w 904510"/>
                <a:gd name="connsiteY9" fmla="*/ 0 h 902994"/>
                <a:gd name="connsiteX0" fmla="*/ 0 w 940367"/>
                <a:gd name="connsiteY0" fmla="*/ 0 h 903153"/>
                <a:gd name="connsiteX1" fmla="*/ 0 w 940367"/>
                <a:gd name="connsiteY1" fmla="*/ 473886 h 903153"/>
                <a:gd name="connsiteX2" fmla="*/ 126815 w 940367"/>
                <a:gd name="connsiteY2" fmla="*/ 500584 h 903153"/>
                <a:gd name="connsiteX3" fmla="*/ 240281 w 940367"/>
                <a:gd name="connsiteY3" fmla="*/ 567328 h 903153"/>
                <a:gd name="connsiteX4" fmla="*/ 904510 w 940367"/>
                <a:gd name="connsiteY4" fmla="*/ 902994 h 903153"/>
                <a:gd name="connsiteX5" fmla="*/ 855639 w 940367"/>
                <a:gd name="connsiteY5" fmla="*/ 612499 h 903153"/>
                <a:gd name="connsiteX6" fmla="*/ 705402 w 940367"/>
                <a:gd name="connsiteY6" fmla="*/ 357094 h 903153"/>
                <a:gd name="connsiteX7" fmla="*/ 493910 w 940367"/>
                <a:gd name="connsiteY7" fmla="*/ 140164 h 903153"/>
                <a:gd name="connsiteX8" fmla="*/ 300351 w 940367"/>
                <a:gd name="connsiteY8" fmla="*/ 60070 h 903153"/>
                <a:gd name="connsiteX9" fmla="*/ 166862 w 940367"/>
                <a:gd name="connsiteY9" fmla="*/ 13349 h 903153"/>
                <a:gd name="connsiteX10" fmla="*/ 0 w 940367"/>
                <a:gd name="connsiteY10" fmla="*/ 0 h 903153"/>
                <a:gd name="connsiteX0" fmla="*/ 0 w 953957"/>
                <a:gd name="connsiteY0" fmla="*/ 0 h 914637"/>
                <a:gd name="connsiteX1" fmla="*/ 0 w 953957"/>
                <a:gd name="connsiteY1" fmla="*/ 473886 h 914637"/>
                <a:gd name="connsiteX2" fmla="*/ 126815 w 953957"/>
                <a:gd name="connsiteY2" fmla="*/ 500584 h 914637"/>
                <a:gd name="connsiteX3" fmla="*/ 240281 w 953957"/>
                <a:gd name="connsiteY3" fmla="*/ 567328 h 914637"/>
                <a:gd name="connsiteX4" fmla="*/ 904510 w 953957"/>
                <a:gd name="connsiteY4" fmla="*/ 902994 h 914637"/>
                <a:gd name="connsiteX5" fmla="*/ 890694 w 953957"/>
                <a:gd name="connsiteY5" fmla="*/ 812817 h 914637"/>
                <a:gd name="connsiteX6" fmla="*/ 855639 w 953957"/>
                <a:gd name="connsiteY6" fmla="*/ 612499 h 914637"/>
                <a:gd name="connsiteX7" fmla="*/ 705402 w 953957"/>
                <a:gd name="connsiteY7" fmla="*/ 357094 h 914637"/>
                <a:gd name="connsiteX8" fmla="*/ 493910 w 953957"/>
                <a:gd name="connsiteY8" fmla="*/ 140164 h 914637"/>
                <a:gd name="connsiteX9" fmla="*/ 300351 w 953957"/>
                <a:gd name="connsiteY9" fmla="*/ 60070 h 914637"/>
                <a:gd name="connsiteX10" fmla="*/ 166862 w 953957"/>
                <a:gd name="connsiteY10" fmla="*/ 13349 h 914637"/>
                <a:gd name="connsiteX11" fmla="*/ 0 w 953957"/>
                <a:gd name="connsiteY11" fmla="*/ 0 h 914637"/>
                <a:gd name="connsiteX0" fmla="*/ 0 w 890831"/>
                <a:gd name="connsiteY0" fmla="*/ 0 h 910129"/>
                <a:gd name="connsiteX1" fmla="*/ 0 w 890831"/>
                <a:gd name="connsiteY1" fmla="*/ 473886 h 910129"/>
                <a:gd name="connsiteX2" fmla="*/ 126815 w 890831"/>
                <a:gd name="connsiteY2" fmla="*/ 500584 h 910129"/>
                <a:gd name="connsiteX3" fmla="*/ 240281 w 890831"/>
                <a:gd name="connsiteY3" fmla="*/ 567328 h 910129"/>
                <a:gd name="connsiteX4" fmla="*/ 428756 w 890831"/>
                <a:gd name="connsiteY4" fmla="*/ 897986 h 910129"/>
                <a:gd name="connsiteX5" fmla="*/ 890694 w 890831"/>
                <a:gd name="connsiteY5" fmla="*/ 812817 h 910129"/>
                <a:gd name="connsiteX6" fmla="*/ 855639 w 890831"/>
                <a:gd name="connsiteY6" fmla="*/ 612499 h 910129"/>
                <a:gd name="connsiteX7" fmla="*/ 705402 w 890831"/>
                <a:gd name="connsiteY7" fmla="*/ 357094 h 910129"/>
                <a:gd name="connsiteX8" fmla="*/ 493910 w 890831"/>
                <a:gd name="connsiteY8" fmla="*/ 140164 h 910129"/>
                <a:gd name="connsiteX9" fmla="*/ 300351 w 890831"/>
                <a:gd name="connsiteY9" fmla="*/ 60070 h 910129"/>
                <a:gd name="connsiteX10" fmla="*/ 166862 w 890831"/>
                <a:gd name="connsiteY10" fmla="*/ 13349 h 910129"/>
                <a:gd name="connsiteX11" fmla="*/ 0 w 890831"/>
                <a:gd name="connsiteY11" fmla="*/ 0 h 910129"/>
                <a:gd name="connsiteX0" fmla="*/ 0 w 890854"/>
                <a:gd name="connsiteY0" fmla="*/ 0 h 899962"/>
                <a:gd name="connsiteX1" fmla="*/ 0 w 890854"/>
                <a:gd name="connsiteY1" fmla="*/ 473886 h 899962"/>
                <a:gd name="connsiteX2" fmla="*/ 126815 w 890854"/>
                <a:gd name="connsiteY2" fmla="*/ 500584 h 899962"/>
                <a:gd name="connsiteX3" fmla="*/ 240281 w 890854"/>
                <a:gd name="connsiteY3" fmla="*/ 567328 h 899962"/>
                <a:gd name="connsiteX4" fmla="*/ 428756 w 890854"/>
                <a:gd name="connsiteY4" fmla="*/ 897986 h 899962"/>
                <a:gd name="connsiteX5" fmla="*/ 890694 w 890854"/>
                <a:gd name="connsiteY5" fmla="*/ 812817 h 899962"/>
                <a:gd name="connsiteX6" fmla="*/ 855639 w 890854"/>
                <a:gd name="connsiteY6" fmla="*/ 612499 h 899962"/>
                <a:gd name="connsiteX7" fmla="*/ 705402 w 890854"/>
                <a:gd name="connsiteY7" fmla="*/ 357094 h 899962"/>
                <a:gd name="connsiteX8" fmla="*/ 493910 w 890854"/>
                <a:gd name="connsiteY8" fmla="*/ 140164 h 899962"/>
                <a:gd name="connsiteX9" fmla="*/ 300351 w 890854"/>
                <a:gd name="connsiteY9" fmla="*/ 60070 h 899962"/>
                <a:gd name="connsiteX10" fmla="*/ 166862 w 890854"/>
                <a:gd name="connsiteY10" fmla="*/ 13349 h 899962"/>
                <a:gd name="connsiteX11" fmla="*/ 0 w 890854"/>
                <a:gd name="connsiteY11" fmla="*/ 0 h 899962"/>
                <a:gd name="connsiteX0" fmla="*/ 0 w 900863"/>
                <a:gd name="connsiteY0" fmla="*/ 0 h 919252"/>
                <a:gd name="connsiteX1" fmla="*/ 0 w 900863"/>
                <a:gd name="connsiteY1" fmla="*/ 473886 h 919252"/>
                <a:gd name="connsiteX2" fmla="*/ 126815 w 900863"/>
                <a:gd name="connsiteY2" fmla="*/ 500584 h 919252"/>
                <a:gd name="connsiteX3" fmla="*/ 240281 w 900863"/>
                <a:gd name="connsiteY3" fmla="*/ 567328 h 919252"/>
                <a:gd name="connsiteX4" fmla="*/ 428756 w 900863"/>
                <a:gd name="connsiteY4" fmla="*/ 897986 h 919252"/>
                <a:gd name="connsiteX5" fmla="*/ 900709 w 900863"/>
                <a:gd name="connsiteY5" fmla="*/ 892944 h 919252"/>
                <a:gd name="connsiteX6" fmla="*/ 855639 w 900863"/>
                <a:gd name="connsiteY6" fmla="*/ 612499 h 919252"/>
                <a:gd name="connsiteX7" fmla="*/ 705402 w 900863"/>
                <a:gd name="connsiteY7" fmla="*/ 357094 h 919252"/>
                <a:gd name="connsiteX8" fmla="*/ 493910 w 900863"/>
                <a:gd name="connsiteY8" fmla="*/ 140164 h 919252"/>
                <a:gd name="connsiteX9" fmla="*/ 300351 w 900863"/>
                <a:gd name="connsiteY9" fmla="*/ 60070 h 919252"/>
                <a:gd name="connsiteX10" fmla="*/ 166862 w 900863"/>
                <a:gd name="connsiteY10" fmla="*/ 13349 h 919252"/>
                <a:gd name="connsiteX11" fmla="*/ 0 w 900863"/>
                <a:gd name="connsiteY11" fmla="*/ 0 h 919252"/>
                <a:gd name="connsiteX0" fmla="*/ 0 w 900710"/>
                <a:gd name="connsiteY0" fmla="*/ 0 h 910884"/>
                <a:gd name="connsiteX1" fmla="*/ 0 w 900710"/>
                <a:gd name="connsiteY1" fmla="*/ 473886 h 910884"/>
                <a:gd name="connsiteX2" fmla="*/ 126815 w 900710"/>
                <a:gd name="connsiteY2" fmla="*/ 500584 h 910884"/>
                <a:gd name="connsiteX3" fmla="*/ 240281 w 900710"/>
                <a:gd name="connsiteY3" fmla="*/ 567328 h 910884"/>
                <a:gd name="connsiteX4" fmla="*/ 428756 w 900710"/>
                <a:gd name="connsiteY4" fmla="*/ 897986 h 910884"/>
                <a:gd name="connsiteX5" fmla="*/ 900709 w 900710"/>
                <a:gd name="connsiteY5" fmla="*/ 892944 h 910884"/>
                <a:gd name="connsiteX6" fmla="*/ 855639 w 900710"/>
                <a:gd name="connsiteY6" fmla="*/ 612499 h 910884"/>
                <a:gd name="connsiteX7" fmla="*/ 705402 w 900710"/>
                <a:gd name="connsiteY7" fmla="*/ 357094 h 910884"/>
                <a:gd name="connsiteX8" fmla="*/ 493910 w 900710"/>
                <a:gd name="connsiteY8" fmla="*/ 140164 h 910884"/>
                <a:gd name="connsiteX9" fmla="*/ 300351 w 900710"/>
                <a:gd name="connsiteY9" fmla="*/ 60070 h 910884"/>
                <a:gd name="connsiteX10" fmla="*/ 166862 w 900710"/>
                <a:gd name="connsiteY10" fmla="*/ 13349 h 910884"/>
                <a:gd name="connsiteX11" fmla="*/ 0 w 900710"/>
                <a:gd name="connsiteY11" fmla="*/ 0 h 910884"/>
                <a:gd name="connsiteX0" fmla="*/ 0 w 900709"/>
                <a:gd name="connsiteY0" fmla="*/ 0 h 910884"/>
                <a:gd name="connsiteX1" fmla="*/ 0 w 900709"/>
                <a:gd name="connsiteY1" fmla="*/ 473886 h 910884"/>
                <a:gd name="connsiteX2" fmla="*/ 126815 w 900709"/>
                <a:gd name="connsiteY2" fmla="*/ 500584 h 910884"/>
                <a:gd name="connsiteX3" fmla="*/ 240281 w 900709"/>
                <a:gd name="connsiteY3" fmla="*/ 567328 h 910884"/>
                <a:gd name="connsiteX4" fmla="*/ 389900 w 900709"/>
                <a:gd name="connsiteY4" fmla="*/ 747714 h 910884"/>
                <a:gd name="connsiteX5" fmla="*/ 428756 w 900709"/>
                <a:gd name="connsiteY5" fmla="*/ 897986 h 910884"/>
                <a:gd name="connsiteX6" fmla="*/ 900709 w 900709"/>
                <a:gd name="connsiteY6" fmla="*/ 892944 h 910884"/>
                <a:gd name="connsiteX7" fmla="*/ 855639 w 900709"/>
                <a:gd name="connsiteY7" fmla="*/ 612499 h 910884"/>
                <a:gd name="connsiteX8" fmla="*/ 705402 w 900709"/>
                <a:gd name="connsiteY8" fmla="*/ 357094 h 910884"/>
                <a:gd name="connsiteX9" fmla="*/ 493910 w 900709"/>
                <a:gd name="connsiteY9" fmla="*/ 140164 h 910884"/>
                <a:gd name="connsiteX10" fmla="*/ 300351 w 900709"/>
                <a:gd name="connsiteY10" fmla="*/ 60070 h 910884"/>
                <a:gd name="connsiteX11" fmla="*/ 166862 w 900709"/>
                <a:gd name="connsiteY11" fmla="*/ 13349 h 910884"/>
                <a:gd name="connsiteX12" fmla="*/ 0 w 900709"/>
                <a:gd name="connsiteY12" fmla="*/ 0 h 91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0709" h="910884">
                  <a:moveTo>
                    <a:pt x="0" y="0"/>
                  </a:moveTo>
                  <a:lnTo>
                    <a:pt x="0" y="473886"/>
                  </a:lnTo>
                  <a:lnTo>
                    <a:pt x="126815" y="500584"/>
                  </a:lnTo>
                  <a:lnTo>
                    <a:pt x="240281" y="567328"/>
                  </a:lnTo>
                  <a:cubicBezTo>
                    <a:pt x="271792" y="624118"/>
                    <a:pt x="358389" y="690924"/>
                    <a:pt x="389900" y="747714"/>
                  </a:cubicBezTo>
                  <a:lnTo>
                    <a:pt x="428756" y="897986"/>
                  </a:lnTo>
                  <a:cubicBezTo>
                    <a:pt x="593914" y="910522"/>
                    <a:pt x="743592" y="921328"/>
                    <a:pt x="900709" y="892944"/>
                  </a:cubicBezTo>
                  <a:cubicBezTo>
                    <a:pt x="892564" y="844528"/>
                    <a:pt x="893198" y="690122"/>
                    <a:pt x="855639" y="612499"/>
                  </a:cubicBezTo>
                  <a:cubicBezTo>
                    <a:pt x="818080" y="534876"/>
                    <a:pt x="754005" y="434982"/>
                    <a:pt x="705402" y="357094"/>
                  </a:cubicBezTo>
                  <a:lnTo>
                    <a:pt x="493910" y="140164"/>
                  </a:lnTo>
                  <a:cubicBezTo>
                    <a:pt x="449414" y="124590"/>
                    <a:pt x="344847" y="75644"/>
                    <a:pt x="300351" y="60070"/>
                  </a:cubicBezTo>
                  <a:lnTo>
                    <a:pt x="166862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9755550" y="3151847"/>
              <a:ext cx="554306" cy="55430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9" name="직선 연결선[R] 42"/>
            <p:cNvCxnSpPr/>
            <p:nvPr/>
          </p:nvCxnSpPr>
          <p:spPr>
            <a:xfrm flipH="1">
              <a:off x="10309856" y="3429000"/>
              <a:ext cx="329587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텍스트 상자 2"/>
            <p:cNvSpPr txBox="1"/>
            <p:nvPr/>
          </p:nvSpPr>
          <p:spPr>
            <a:xfrm>
              <a:off x="1876484" y="1396508"/>
              <a:ext cx="2098563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/>
                <a:t>??</a:t>
              </a:r>
              <a:r>
                <a:rPr kumimoji="1" lang="ko-KR" altLang="en-US" sz="1100" dirty="0"/>
                <a:t> 안아픈뎅 </a:t>
              </a:r>
            </a:p>
          </p:txBody>
        </p:sp>
        <p:sp>
          <p:nvSpPr>
            <p:cNvPr id="151" name="텍스트 상자 43"/>
            <p:cNvSpPr txBox="1"/>
            <p:nvPr/>
          </p:nvSpPr>
          <p:spPr>
            <a:xfrm>
              <a:off x="7193582" y="1396508"/>
              <a:ext cx="2215685" cy="56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어엌ㅋㅋㅋㅋ</a:t>
              </a:r>
            </a:p>
          </p:txBody>
        </p:sp>
        <p:sp>
          <p:nvSpPr>
            <p:cNvPr id="152" name="텍스트 상자 1"/>
            <p:cNvSpPr txBox="1"/>
            <p:nvPr/>
          </p:nvSpPr>
          <p:spPr>
            <a:xfrm>
              <a:off x="1262434" y="1714865"/>
              <a:ext cx="982452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3" name="텍스트 상자 26"/>
            <p:cNvSpPr txBox="1"/>
            <p:nvPr/>
          </p:nvSpPr>
          <p:spPr>
            <a:xfrm>
              <a:off x="8718143" y="1714865"/>
              <a:ext cx="1196030" cy="661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</a:rPr>
                <a:t>-100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772328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방어의 효율이 증대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14145" y="3489524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높아지면 스킬이 변형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401229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발열이 높아질수록 스킬이 강화</a:t>
            </a:r>
          </a:p>
        </p:txBody>
      </p:sp>
      <p:pic>
        <p:nvPicPr>
          <p:cNvPr id="158" name="그림 157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774" r="62159" b="59643"/>
          <a:stretch/>
        </p:blipFill>
        <p:spPr>
          <a:xfrm>
            <a:off x="1915210" y="4244696"/>
            <a:ext cx="2733767" cy="1786200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772328" y="6161235"/>
            <a:ext cx="5323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발열을 소모하여 강력한 </a:t>
            </a:r>
            <a:r>
              <a:rPr lang="ko-KR" altLang="en-US" sz="2000" dirty="0" err="1">
                <a:solidFill>
                  <a:schemeClr val="bg1"/>
                </a:solidFill>
              </a:rPr>
              <a:t>궁극기</a:t>
            </a:r>
            <a:r>
              <a:rPr lang="ko-KR" altLang="en-US" sz="2000" dirty="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59514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Pages>27</Pages>
  <Words>965</Words>
  <Characters>0</Characters>
  <Application>Microsoft Office PowerPoint</Application>
  <DocSecurity>0</DocSecurity>
  <PresentationFormat>와이드스크린</PresentationFormat>
  <Lines>0</Lines>
  <Paragraphs>385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Mangal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359</cp:revision>
  <dcterms:modified xsi:type="dcterms:W3CDTF">2017-05-07T16:35:00Z</dcterms:modified>
</cp:coreProperties>
</file>